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 id="263" r:id="rId41"/>
    <p:sldId id="264" r:id="rId42"/>
    <p:sldId id="265" r:id="rId43"/>
    <p:sldId id="266" r:id="rId4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harset="1" panose="02000000000000000000"/>
      <p:regular r:id="rId10"/>
    </p:embeddedFont>
    <p:embeddedFont>
      <p:font typeface="Roboto Bold" charset="1" panose="02000000000000000000"/>
      <p:regular r:id="rId11"/>
    </p:embeddedFont>
    <p:embeddedFont>
      <p:font typeface="Roboto Italics" charset="1" panose="02000000000000000000"/>
      <p:regular r:id="rId12"/>
    </p:embeddedFont>
    <p:embeddedFont>
      <p:font typeface="Roboto Bold Italics" charset="1" panose="02000000000000000000"/>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
      <p:font typeface="Nunito Sans" charset="1" panose="00000500000000000000"/>
      <p:regular r:id="rId20"/>
    </p:embeddedFont>
    <p:embeddedFont>
      <p:font typeface="Nunito Sans Bold" charset="1" panose="00000800000000000000"/>
      <p:regular r:id="rId21"/>
    </p:embeddedFont>
    <p:embeddedFont>
      <p:font typeface="Nunito Sans Italics" charset="1" panose="00000500000000000000"/>
      <p:regular r:id="rId22"/>
    </p:embeddedFont>
    <p:embeddedFont>
      <p:font typeface="Nunito Sans Bold Italics" charset="1" panose="00000800000000000000"/>
      <p:regular r:id="rId23"/>
    </p:embeddedFont>
    <p:embeddedFont>
      <p:font typeface="Nunito Sans Extra-Light" charset="1" panose="00000300000000000000"/>
      <p:regular r:id="rId24"/>
    </p:embeddedFont>
    <p:embeddedFont>
      <p:font typeface="Nunito Sans Extra-Light Italics" charset="1" panose="00000300000000000000"/>
      <p:regular r:id="rId25"/>
    </p:embeddedFont>
    <p:embeddedFont>
      <p:font typeface="Nunito Sans Light" charset="1" panose="00000400000000000000"/>
      <p:regular r:id="rId26"/>
    </p:embeddedFont>
    <p:embeddedFont>
      <p:font typeface="Nunito Sans Light Italics" charset="1" panose="00000400000000000000"/>
      <p:regular r:id="rId27"/>
    </p:embeddedFont>
    <p:embeddedFont>
      <p:font typeface="Nunito Sans Semi-Bold" charset="1" panose="00000700000000000000"/>
      <p:regular r:id="rId28"/>
    </p:embeddedFont>
    <p:embeddedFont>
      <p:font typeface="Nunito Sans Semi-Bold Italics" charset="1" panose="00000700000000000000"/>
      <p:regular r:id="rId29"/>
    </p:embeddedFont>
    <p:embeddedFont>
      <p:font typeface="Nunito Sans Ultra-Bold" charset="1" panose="00000900000000000000"/>
      <p:regular r:id="rId30"/>
    </p:embeddedFont>
    <p:embeddedFont>
      <p:font typeface="Nunito Sans Ultra-Bold Italics" charset="1" panose="00000900000000000000"/>
      <p:regular r:id="rId31"/>
    </p:embeddedFont>
    <p:embeddedFont>
      <p:font typeface="Nunito Sans Heavy" charset="1" panose="00000A00000000000000"/>
      <p:regular r:id="rId32"/>
    </p:embeddedFont>
    <p:embeddedFont>
      <p:font typeface="Nunito Sans Heavy Italics" charset="1" panose="00000A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42" Target="slides/slide9.xml" Type="http://schemas.openxmlformats.org/officeDocument/2006/relationships/slide"/><Relationship Id="rId43" Target="slides/slide10.xml" Type="http://schemas.openxmlformats.org/officeDocument/2006/relationships/slide"/><Relationship Id="rId44" Target="slides/slide11.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EBF0E"/>
        </a:solidFill>
      </p:bgPr>
    </p:bg>
    <p:spTree>
      <p:nvGrpSpPr>
        <p:cNvPr id="1" name=""/>
        <p:cNvGrpSpPr/>
        <p:nvPr/>
      </p:nvGrpSpPr>
      <p:grpSpPr>
        <a:xfrm>
          <a:off x="0" y="0"/>
          <a:ext cx="0" cy="0"/>
          <a:chOff x="0" y="0"/>
          <a:chExt cx="0" cy="0"/>
        </a:xfrm>
      </p:grpSpPr>
      <p:grpSp>
        <p:nvGrpSpPr>
          <p:cNvPr name="Group 2" id="2"/>
          <p:cNvGrpSpPr/>
          <p:nvPr/>
        </p:nvGrpSpPr>
        <p:grpSpPr>
          <a:xfrm rot="0">
            <a:off x="0" y="0"/>
            <a:ext cx="9144000" cy="10287000"/>
            <a:chOff x="0" y="0"/>
            <a:chExt cx="3335756" cy="3752725"/>
          </a:xfrm>
        </p:grpSpPr>
        <p:sp>
          <p:nvSpPr>
            <p:cNvPr name="Freeform 3" id="3"/>
            <p:cNvSpPr/>
            <p:nvPr/>
          </p:nvSpPr>
          <p:spPr>
            <a:xfrm flipH="false" flipV="false" rot="0">
              <a:off x="0" y="0"/>
              <a:ext cx="3335756" cy="3752726"/>
            </a:xfrm>
            <a:custGeom>
              <a:avLst/>
              <a:gdLst/>
              <a:ahLst/>
              <a:cxnLst/>
              <a:rect r="r" b="b" t="t" l="l"/>
              <a:pathLst>
                <a:path h="3752726" w="3335756">
                  <a:moveTo>
                    <a:pt x="0" y="0"/>
                  </a:moveTo>
                  <a:lnTo>
                    <a:pt x="3335756" y="0"/>
                  </a:lnTo>
                  <a:lnTo>
                    <a:pt x="3335756" y="3752726"/>
                  </a:lnTo>
                  <a:lnTo>
                    <a:pt x="0" y="3752726"/>
                  </a:lnTo>
                  <a:close/>
                </a:path>
              </a:pathLst>
            </a:custGeom>
            <a:solidFill>
              <a:srgbClr val="203965"/>
            </a:solidFill>
          </p:spPr>
        </p:sp>
      </p:grpSp>
      <p:sp>
        <p:nvSpPr>
          <p:cNvPr name="AutoShape 4" id="4"/>
          <p:cNvSpPr/>
          <p:nvPr/>
        </p:nvSpPr>
        <p:spPr>
          <a:xfrm>
            <a:off x="9239250" y="2596474"/>
            <a:ext cx="0" cy="6532168"/>
          </a:xfrm>
          <a:prstGeom prst="line">
            <a:avLst/>
          </a:prstGeom>
          <a:ln cap="rnd" w="190500">
            <a:solidFill>
              <a:srgbClr val="FEBF0E"/>
            </a:solidFill>
            <a:prstDash val="solid"/>
            <a:headEnd type="none" len="sm" w="sm"/>
            <a:tailEnd type="none" len="sm" w="sm"/>
          </a:ln>
        </p:spPr>
      </p:sp>
      <p:sp>
        <p:nvSpPr>
          <p:cNvPr name="Freeform 5" id="5"/>
          <p:cNvSpPr/>
          <p:nvPr/>
        </p:nvSpPr>
        <p:spPr>
          <a:xfrm flipH="false" flipV="false" rot="0">
            <a:off x="9334500" y="2720557"/>
            <a:ext cx="8653368" cy="4845886"/>
          </a:xfrm>
          <a:custGeom>
            <a:avLst/>
            <a:gdLst/>
            <a:ahLst/>
            <a:cxnLst/>
            <a:rect r="r" b="b" t="t" l="l"/>
            <a:pathLst>
              <a:path h="4845886" w="8653368">
                <a:moveTo>
                  <a:pt x="0" y="0"/>
                </a:moveTo>
                <a:lnTo>
                  <a:pt x="8653368" y="0"/>
                </a:lnTo>
                <a:lnTo>
                  <a:pt x="8653368" y="4845886"/>
                </a:lnTo>
                <a:lnTo>
                  <a:pt x="0" y="4845886"/>
                </a:lnTo>
                <a:lnTo>
                  <a:pt x="0" y="0"/>
                </a:lnTo>
                <a:close/>
              </a:path>
            </a:pathLst>
          </a:custGeom>
          <a:blipFill>
            <a:blip r:embed="rId2"/>
            <a:stretch>
              <a:fillRect l="0" t="0" r="0" b="0"/>
            </a:stretch>
          </a:blipFill>
        </p:spPr>
      </p:sp>
      <p:sp>
        <p:nvSpPr>
          <p:cNvPr name="TextBox 6" id="6"/>
          <p:cNvSpPr txBox="true"/>
          <p:nvPr/>
        </p:nvSpPr>
        <p:spPr>
          <a:xfrm rot="0">
            <a:off x="373606" y="1076325"/>
            <a:ext cx="8396788" cy="1844523"/>
          </a:xfrm>
          <a:prstGeom prst="rect">
            <a:avLst/>
          </a:prstGeom>
        </p:spPr>
        <p:txBody>
          <a:bodyPr anchor="t" rtlCol="false" tIns="0" lIns="0" bIns="0" rIns="0">
            <a:spAutoFit/>
          </a:bodyPr>
          <a:lstStyle/>
          <a:p>
            <a:pPr>
              <a:lnSpc>
                <a:spcPts val="7136"/>
              </a:lnSpc>
            </a:pPr>
            <a:r>
              <a:rPr lang="en-US" sz="6488">
                <a:solidFill>
                  <a:srgbClr val="FEBF0E"/>
                </a:solidFill>
                <a:latin typeface="Roboto Bold"/>
              </a:rPr>
              <a:t>BLOCKCHAIN FOR CHARITY</a:t>
            </a:r>
          </a:p>
        </p:txBody>
      </p:sp>
      <p:sp>
        <p:nvSpPr>
          <p:cNvPr name="TextBox 7" id="7"/>
          <p:cNvSpPr txBox="true"/>
          <p:nvPr/>
        </p:nvSpPr>
        <p:spPr>
          <a:xfrm rot="0">
            <a:off x="0" y="6136559"/>
            <a:ext cx="6335107" cy="3121741"/>
          </a:xfrm>
          <a:prstGeom prst="rect">
            <a:avLst/>
          </a:prstGeom>
        </p:spPr>
        <p:txBody>
          <a:bodyPr anchor="t" rtlCol="false" tIns="0" lIns="0" bIns="0" rIns="0">
            <a:spAutoFit/>
          </a:bodyPr>
          <a:lstStyle/>
          <a:p>
            <a:pPr>
              <a:lnSpc>
                <a:spcPts val="6224"/>
              </a:lnSpc>
            </a:pPr>
            <a:r>
              <a:rPr lang="en-US" sz="4445">
                <a:solidFill>
                  <a:srgbClr val="FEBF0E"/>
                </a:solidFill>
                <a:latin typeface="Canva Sans Bold"/>
              </a:rPr>
              <a:t>Name-Anushka Mitra</a:t>
            </a:r>
          </a:p>
          <a:p>
            <a:pPr>
              <a:lnSpc>
                <a:spcPts val="6224"/>
              </a:lnSpc>
            </a:pPr>
            <a:r>
              <a:rPr lang="en-US" sz="4445">
                <a:solidFill>
                  <a:srgbClr val="FEBF0E"/>
                </a:solidFill>
                <a:latin typeface="Canva Sans Bold"/>
              </a:rPr>
              <a:t>Enrollment number-12020002016003</a:t>
            </a:r>
          </a:p>
          <a:p>
            <a:pPr algn="ctr">
              <a:lnSpc>
                <a:spcPts val="6224"/>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2F1F2"/>
        </a:solidFill>
      </p:bgPr>
    </p:bg>
    <p:spTree>
      <p:nvGrpSpPr>
        <p:cNvPr id="1" name=""/>
        <p:cNvGrpSpPr/>
        <p:nvPr/>
      </p:nvGrpSpPr>
      <p:grpSpPr>
        <a:xfrm>
          <a:off x="0" y="0"/>
          <a:ext cx="0" cy="0"/>
          <a:chOff x="0" y="0"/>
          <a:chExt cx="0" cy="0"/>
        </a:xfrm>
      </p:grpSpPr>
      <p:grpSp>
        <p:nvGrpSpPr>
          <p:cNvPr name="Group 2" id="2"/>
          <p:cNvGrpSpPr/>
          <p:nvPr/>
        </p:nvGrpSpPr>
        <p:grpSpPr>
          <a:xfrm rot="0">
            <a:off x="26722" y="0"/>
            <a:ext cx="18261278" cy="3610517"/>
            <a:chOff x="0" y="0"/>
            <a:chExt cx="6661764" cy="1317126"/>
          </a:xfrm>
        </p:grpSpPr>
        <p:sp>
          <p:nvSpPr>
            <p:cNvPr name="Freeform 3" id="3"/>
            <p:cNvSpPr/>
            <p:nvPr/>
          </p:nvSpPr>
          <p:spPr>
            <a:xfrm flipH="false" flipV="false" rot="0">
              <a:off x="0" y="0"/>
              <a:ext cx="6661764" cy="1317126"/>
            </a:xfrm>
            <a:custGeom>
              <a:avLst/>
              <a:gdLst/>
              <a:ahLst/>
              <a:cxnLst/>
              <a:rect r="r" b="b" t="t" l="l"/>
              <a:pathLst>
                <a:path h="1317126" w="6661764">
                  <a:moveTo>
                    <a:pt x="0" y="0"/>
                  </a:moveTo>
                  <a:lnTo>
                    <a:pt x="6661764" y="0"/>
                  </a:lnTo>
                  <a:lnTo>
                    <a:pt x="6661764" y="1317126"/>
                  </a:lnTo>
                  <a:lnTo>
                    <a:pt x="0" y="1317126"/>
                  </a:lnTo>
                  <a:close/>
                </a:path>
              </a:pathLst>
            </a:custGeom>
            <a:solidFill>
              <a:srgbClr val="203965"/>
            </a:solidFill>
          </p:spPr>
        </p:sp>
      </p:grpSp>
      <p:sp>
        <p:nvSpPr>
          <p:cNvPr name="Freeform 4" id="4"/>
          <p:cNvSpPr/>
          <p:nvPr/>
        </p:nvSpPr>
        <p:spPr>
          <a:xfrm flipH="false" flipV="false" rot="0">
            <a:off x="0" y="0"/>
            <a:ext cx="18288000" cy="3610517"/>
          </a:xfrm>
          <a:custGeom>
            <a:avLst/>
            <a:gdLst/>
            <a:ahLst/>
            <a:cxnLst/>
            <a:rect r="r" b="b" t="t" l="l"/>
            <a:pathLst>
              <a:path h="3610517" w="18288000">
                <a:moveTo>
                  <a:pt x="0" y="0"/>
                </a:moveTo>
                <a:lnTo>
                  <a:pt x="18288000" y="0"/>
                </a:lnTo>
                <a:lnTo>
                  <a:pt x="18288000" y="3610517"/>
                </a:lnTo>
                <a:lnTo>
                  <a:pt x="0" y="3610517"/>
                </a:lnTo>
                <a:lnTo>
                  <a:pt x="0" y="0"/>
                </a:lnTo>
                <a:close/>
              </a:path>
            </a:pathLst>
          </a:custGeom>
          <a:blipFill>
            <a:blip r:embed="rId2">
              <a:alphaModFix amt="9999"/>
            </a:blip>
            <a:stretch>
              <a:fillRect l="0" t="-196077" r="0" b="-42024"/>
            </a:stretch>
          </a:blipFill>
        </p:spPr>
      </p:sp>
      <p:sp>
        <p:nvSpPr>
          <p:cNvPr name="AutoShape 5" id="5"/>
          <p:cNvSpPr/>
          <p:nvPr/>
        </p:nvSpPr>
        <p:spPr>
          <a:xfrm>
            <a:off x="1028700" y="4513393"/>
            <a:ext cx="1254210" cy="0"/>
          </a:xfrm>
          <a:prstGeom prst="line">
            <a:avLst/>
          </a:prstGeom>
          <a:ln cap="flat" w="38100">
            <a:solidFill>
              <a:srgbClr val="FEBF0E"/>
            </a:solidFill>
            <a:prstDash val="solid"/>
            <a:headEnd type="none" len="sm" w="sm"/>
            <a:tailEnd type="none" len="sm" w="sm"/>
          </a:ln>
        </p:spPr>
      </p:sp>
      <p:sp>
        <p:nvSpPr>
          <p:cNvPr name="AutoShape 6" id="6"/>
          <p:cNvSpPr/>
          <p:nvPr/>
        </p:nvSpPr>
        <p:spPr>
          <a:xfrm>
            <a:off x="1028700" y="9799322"/>
            <a:ext cx="1254210" cy="0"/>
          </a:xfrm>
          <a:prstGeom prst="line">
            <a:avLst/>
          </a:prstGeom>
          <a:ln cap="flat" w="38100">
            <a:solidFill>
              <a:srgbClr val="FEBF0E"/>
            </a:solidFill>
            <a:prstDash val="solid"/>
            <a:headEnd type="none" len="sm" w="sm"/>
            <a:tailEnd type="none" len="sm" w="sm"/>
          </a:ln>
        </p:spPr>
      </p:sp>
      <p:sp>
        <p:nvSpPr>
          <p:cNvPr name="TextBox 7" id="7"/>
          <p:cNvSpPr txBox="true"/>
          <p:nvPr/>
        </p:nvSpPr>
        <p:spPr>
          <a:xfrm rot="0">
            <a:off x="1028700" y="4867552"/>
            <a:ext cx="13302030" cy="4501411"/>
          </a:xfrm>
          <a:prstGeom prst="rect">
            <a:avLst/>
          </a:prstGeom>
        </p:spPr>
        <p:txBody>
          <a:bodyPr anchor="t" rtlCol="false" tIns="0" lIns="0" bIns="0" rIns="0">
            <a:spAutoFit/>
          </a:bodyPr>
          <a:lstStyle/>
          <a:p>
            <a:pPr algn="just">
              <a:lnSpc>
                <a:spcPts val="3683"/>
              </a:lnSpc>
            </a:pPr>
            <a:r>
              <a:rPr lang="en-US" sz="2302">
                <a:solidFill>
                  <a:srgbClr val="000000"/>
                </a:solidFill>
                <a:latin typeface="Nunito Sans"/>
              </a:rPr>
              <a:t>Blockchain technology presents a groundbreaking approach to enhance transparency and traceability within the realm of charitable donations. Through the recording of donation transactions on an unchangeable, decentralized ledger, it establishes a clear and immune-to-tampering record of how funds move. Consequently, donors gain the ability to verify the impact of their contributions and follow the entire journey of their donations, instilling confidence, and accountability in the charitable domain. Additionally, the integration of smart contracts and automation facilitates efficient and secure fund distribution, trimming administrative expenses and ensuring that a greater proportion of resources reaches their designated recipients. This underscores the blockchain's potential as a formidable instrument for revolutionizing philanthropy.</a:t>
            </a:r>
          </a:p>
          <a:p>
            <a:pPr>
              <a:lnSpc>
                <a:spcPts val="2563"/>
              </a:lnSpc>
            </a:pPr>
          </a:p>
        </p:txBody>
      </p:sp>
      <p:sp>
        <p:nvSpPr>
          <p:cNvPr name="TextBox 8" id="8"/>
          <p:cNvSpPr txBox="true"/>
          <p:nvPr/>
        </p:nvSpPr>
        <p:spPr>
          <a:xfrm rot="0">
            <a:off x="1028700" y="1799630"/>
            <a:ext cx="4438780" cy="742787"/>
          </a:xfrm>
          <a:prstGeom prst="rect">
            <a:avLst/>
          </a:prstGeom>
        </p:spPr>
        <p:txBody>
          <a:bodyPr anchor="t" rtlCol="false" tIns="0" lIns="0" bIns="0" rIns="0">
            <a:spAutoFit/>
          </a:bodyPr>
          <a:lstStyle/>
          <a:p>
            <a:pPr>
              <a:lnSpc>
                <a:spcPts val="5760"/>
              </a:lnSpc>
            </a:pPr>
            <a:r>
              <a:rPr lang="en-US" sz="5237">
                <a:solidFill>
                  <a:srgbClr val="FEBF0E"/>
                </a:solidFill>
                <a:latin typeface="Nunito Sans Bold"/>
              </a:rPr>
              <a:t>CONCLUSION</a:t>
            </a:r>
          </a:p>
        </p:txBody>
      </p:sp>
      <p:grpSp>
        <p:nvGrpSpPr>
          <p:cNvPr name="Group 9" id="9"/>
          <p:cNvGrpSpPr>
            <a:grpSpLocks noChangeAspect="true"/>
          </p:cNvGrpSpPr>
          <p:nvPr/>
        </p:nvGrpSpPr>
        <p:grpSpPr>
          <a:xfrm rot="0">
            <a:off x="10658143" y="2542417"/>
            <a:ext cx="1819159" cy="1819159"/>
            <a:chOff x="0" y="0"/>
            <a:chExt cx="6350000" cy="6350000"/>
          </a:xfrm>
        </p:grpSpPr>
        <p:sp>
          <p:nvSpPr>
            <p:cNvPr name="Freeform 10" id="10"/>
            <p:cNvSpPr/>
            <p:nvPr/>
          </p:nvSpPr>
          <p:spPr>
            <a:xfrm flipH="false" flipV="false" rot="0">
              <a:off x="124460" y="124460"/>
              <a:ext cx="6101080" cy="6101080"/>
            </a:xfrm>
            <a:custGeom>
              <a:avLst/>
              <a:gdLst/>
              <a:ahLst/>
              <a:cxnLst/>
              <a:rect r="r" b="b" t="t" l="l"/>
              <a:pathLst>
                <a:path h="6101080" w="6101080">
                  <a:moveTo>
                    <a:pt x="0" y="0"/>
                  </a:moveTo>
                  <a:lnTo>
                    <a:pt x="6101080" y="0"/>
                  </a:lnTo>
                  <a:lnTo>
                    <a:pt x="6101080" y="6101080"/>
                  </a:lnTo>
                  <a:lnTo>
                    <a:pt x="0" y="6101080"/>
                  </a:lnTo>
                  <a:close/>
                </a:path>
              </a:pathLst>
            </a:custGeom>
            <a:solidFill>
              <a:srgbClr val="FEBF0E"/>
            </a:solidFill>
            <a:ln w="12700">
              <a:solidFill>
                <a:srgbClr val="000000"/>
              </a:solidFill>
            </a:ln>
          </p:spPr>
        </p:sp>
        <p:sp>
          <p:nvSpPr>
            <p:cNvPr name="Freeform 11" id="11"/>
            <p:cNvSpPr/>
            <p:nvPr/>
          </p:nvSpPr>
          <p:spPr>
            <a:xfrm flipH="false" flipV="false" rot="0">
              <a:off x="0" y="0"/>
              <a:ext cx="6350000" cy="6350000"/>
            </a:xfrm>
            <a:custGeom>
              <a:avLst/>
              <a:gdLst/>
              <a:ahLst/>
              <a:cxnLst/>
              <a:rect r="r" b="b" t="t" l="l"/>
              <a:pathLst>
                <a:path h="6350000" w="6350000">
                  <a:moveTo>
                    <a:pt x="6350000" y="6350000"/>
                  </a:moveTo>
                  <a:lnTo>
                    <a:pt x="0" y="6350000"/>
                  </a:lnTo>
                  <a:lnTo>
                    <a:pt x="0" y="0"/>
                  </a:lnTo>
                  <a:lnTo>
                    <a:pt x="6350000" y="0"/>
                  </a:lnTo>
                  <a:lnTo>
                    <a:pt x="6350000" y="6350000"/>
                  </a:lnTo>
                  <a:close/>
                  <a:moveTo>
                    <a:pt x="248920" y="6101080"/>
                  </a:moveTo>
                  <a:lnTo>
                    <a:pt x="6099810" y="6101080"/>
                  </a:lnTo>
                  <a:lnTo>
                    <a:pt x="6099810" y="248920"/>
                  </a:lnTo>
                  <a:lnTo>
                    <a:pt x="248920" y="248920"/>
                  </a:lnTo>
                  <a:lnTo>
                    <a:pt x="248920" y="6101080"/>
                  </a:lnTo>
                  <a:close/>
                </a:path>
              </a:pathLst>
            </a:custGeom>
            <a:solidFill>
              <a:srgbClr val="FFFFFF"/>
            </a:solidFill>
          </p:spPr>
        </p:sp>
      </p:grpSp>
      <p:grpSp>
        <p:nvGrpSpPr>
          <p:cNvPr name="Group 12" id="12"/>
          <p:cNvGrpSpPr>
            <a:grpSpLocks noChangeAspect="true"/>
          </p:cNvGrpSpPr>
          <p:nvPr/>
        </p:nvGrpSpPr>
        <p:grpSpPr>
          <a:xfrm rot="0">
            <a:off x="13421150" y="2542417"/>
            <a:ext cx="1819159" cy="1819159"/>
            <a:chOff x="0" y="0"/>
            <a:chExt cx="6350000" cy="6350000"/>
          </a:xfrm>
        </p:grpSpPr>
        <p:sp>
          <p:nvSpPr>
            <p:cNvPr name="Freeform 13" id="13"/>
            <p:cNvSpPr/>
            <p:nvPr/>
          </p:nvSpPr>
          <p:spPr>
            <a:xfrm flipH="false" flipV="false" rot="0">
              <a:off x="124460" y="124460"/>
              <a:ext cx="6101080" cy="6101080"/>
            </a:xfrm>
            <a:custGeom>
              <a:avLst/>
              <a:gdLst/>
              <a:ahLst/>
              <a:cxnLst/>
              <a:rect r="r" b="b" t="t" l="l"/>
              <a:pathLst>
                <a:path h="6101080" w="6101080">
                  <a:moveTo>
                    <a:pt x="0" y="0"/>
                  </a:moveTo>
                  <a:lnTo>
                    <a:pt x="6101080" y="0"/>
                  </a:lnTo>
                  <a:lnTo>
                    <a:pt x="6101080" y="6101080"/>
                  </a:lnTo>
                  <a:lnTo>
                    <a:pt x="0" y="6101080"/>
                  </a:lnTo>
                  <a:close/>
                </a:path>
              </a:pathLst>
            </a:custGeom>
            <a:solidFill>
              <a:srgbClr val="FEBF0E"/>
            </a:solidFill>
            <a:ln w="12700">
              <a:solidFill>
                <a:srgbClr val="000000"/>
              </a:solidFill>
            </a:ln>
          </p:spPr>
        </p:sp>
        <p:sp>
          <p:nvSpPr>
            <p:cNvPr name="Freeform 14" id="14"/>
            <p:cNvSpPr/>
            <p:nvPr/>
          </p:nvSpPr>
          <p:spPr>
            <a:xfrm flipH="false" flipV="false" rot="0">
              <a:off x="0" y="0"/>
              <a:ext cx="6350000" cy="6350000"/>
            </a:xfrm>
            <a:custGeom>
              <a:avLst/>
              <a:gdLst/>
              <a:ahLst/>
              <a:cxnLst/>
              <a:rect r="r" b="b" t="t" l="l"/>
              <a:pathLst>
                <a:path h="6350000" w="6350000">
                  <a:moveTo>
                    <a:pt x="6350000" y="6350000"/>
                  </a:moveTo>
                  <a:lnTo>
                    <a:pt x="0" y="6350000"/>
                  </a:lnTo>
                  <a:lnTo>
                    <a:pt x="0" y="0"/>
                  </a:lnTo>
                  <a:lnTo>
                    <a:pt x="6350000" y="0"/>
                  </a:lnTo>
                  <a:lnTo>
                    <a:pt x="6350000" y="6350000"/>
                  </a:lnTo>
                  <a:close/>
                  <a:moveTo>
                    <a:pt x="248920" y="6101080"/>
                  </a:moveTo>
                  <a:lnTo>
                    <a:pt x="6099810" y="6101080"/>
                  </a:lnTo>
                  <a:lnTo>
                    <a:pt x="6099810" y="248920"/>
                  </a:lnTo>
                  <a:lnTo>
                    <a:pt x="248920" y="248920"/>
                  </a:lnTo>
                  <a:lnTo>
                    <a:pt x="248920" y="6101080"/>
                  </a:lnTo>
                  <a:close/>
                </a:path>
              </a:pathLst>
            </a:custGeom>
            <a:solidFill>
              <a:srgbClr val="FFFFFF"/>
            </a:solidFill>
          </p:spPr>
        </p:sp>
      </p:grpSp>
      <p:grpSp>
        <p:nvGrpSpPr>
          <p:cNvPr name="Group 15" id="15"/>
          <p:cNvGrpSpPr>
            <a:grpSpLocks noChangeAspect="true"/>
          </p:cNvGrpSpPr>
          <p:nvPr/>
        </p:nvGrpSpPr>
        <p:grpSpPr>
          <a:xfrm rot="0">
            <a:off x="15876318" y="2542417"/>
            <a:ext cx="1819159" cy="1819159"/>
            <a:chOff x="0" y="0"/>
            <a:chExt cx="6350000" cy="6350000"/>
          </a:xfrm>
        </p:grpSpPr>
        <p:sp>
          <p:nvSpPr>
            <p:cNvPr name="Freeform 16" id="16"/>
            <p:cNvSpPr/>
            <p:nvPr/>
          </p:nvSpPr>
          <p:spPr>
            <a:xfrm flipH="false" flipV="false" rot="0">
              <a:off x="124460" y="124460"/>
              <a:ext cx="6101080" cy="6101080"/>
            </a:xfrm>
            <a:custGeom>
              <a:avLst/>
              <a:gdLst/>
              <a:ahLst/>
              <a:cxnLst/>
              <a:rect r="r" b="b" t="t" l="l"/>
              <a:pathLst>
                <a:path h="6101080" w="6101080">
                  <a:moveTo>
                    <a:pt x="0" y="0"/>
                  </a:moveTo>
                  <a:lnTo>
                    <a:pt x="6101080" y="0"/>
                  </a:lnTo>
                  <a:lnTo>
                    <a:pt x="6101080" y="6101080"/>
                  </a:lnTo>
                  <a:lnTo>
                    <a:pt x="0" y="6101080"/>
                  </a:lnTo>
                  <a:close/>
                </a:path>
              </a:pathLst>
            </a:custGeom>
            <a:solidFill>
              <a:srgbClr val="FEBF0E"/>
            </a:solidFill>
            <a:ln w="12700">
              <a:solidFill>
                <a:srgbClr val="000000"/>
              </a:solidFill>
            </a:ln>
          </p:spPr>
        </p:sp>
        <p:sp>
          <p:nvSpPr>
            <p:cNvPr name="Freeform 17" id="17"/>
            <p:cNvSpPr/>
            <p:nvPr/>
          </p:nvSpPr>
          <p:spPr>
            <a:xfrm flipH="false" flipV="false" rot="0">
              <a:off x="0" y="0"/>
              <a:ext cx="6350000" cy="6350000"/>
            </a:xfrm>
            <a:custGeom>
              <a:avLst/>
              <a:gdLst/>
              <a:ahLst/>
              <a:cxnLst/>
              <a:rect r="r" b="b" t="t" l="l"/>
              <a:pathLst>
                <a:path h="6350000" w="6350000">
                  <a:moveTo>
                    <a:pt x="6350000" y="6350000"/>
                  </a:moveTo>
                  <a:lnTo>
                    <a:pt x="0" y="6350000"/>
                  </a:lnTo>
                  <a:lnTo>
                    <a:pt x="0" y="0"/>
                  </a:lnTo>
                  <a:lnTo>
                    <a:pt x="6350000" y="0"/>
                  </a:lnTo>
                  <a:lnTo>
                    <a:pt x="6350000" y="6350000"/>
                  </a:lnTo>
                  <a:close/>
                  <a:moveTo>
                    <a:pt x="248920" y="6101080"/>
                  </a:moveTo>
                  <a:lnTo>
                    <a:pt x="6099810" y="6101080"/>
                  </a:lnTo>
                  <a:lnTo>
                    <a:pt x="6099810" y="248920"/>
                  </a:lnTo>
                  <a:lnTo>
                    <a:pt x="248920" y="248920"/>
                  </a:lnTo>
                  <a:lnTo>
                    <a:pt x="248920" y="6101080"/>
                  </a:lnTo>
                  <a:close/>
                </a:path>
              </a:pathLst>
            </a:custGeom>
            <a:solidFill>
              <a:srgbClr val="FFFFFF"/>
            </a:solidFill>
          </p:spPr>
        </p:sp>
      </p:grpSp>
      <p:sp>
        <p:nvSpPr>
          <p:cNvPr name="Freeform 18" id="18"/>
          <p:cNvSpPr/>
          <p:nvPr/>
        </p:nvSpPr>
        <p:spPr>
          <a:xfrm flipH="false" flipV="false" rot="0">
            <a:off x="10942801" y="2851133"/>
            <a:ext cx="1249844" cy="960956"/>
          </a:xfrm>
          <a:custGeom>
            <a:avLst/>
            <a:gdLst/>
            <a:ahLst/>
            <a:cxnLst/>
            <a:rect r="r" b="b" t="t" l="l"/>
            <a:pathLst>
              <a:path h="960956" w="1249844">
                <a:moveTo>
                  <a:pt x="0" y="0"/>
                </a:moveTo>
                <a:lnTo>
                  <a:pt x="1249843" y="0"/>
                </a:lnTo>
                <a:lnTo>
                  <a:pt x="1249843" y="960957"/>
                </a:lnTo>
                <a:lnTo>
                  <a:pt x="0" y="960957"/>
                </a:lnTo>
                <a:lnTo>
                  <a:pt x="0" y="0"/>
                </a:lnTo>
                <a:close/>
              </a:path>
            </a:pathLst>
          </a:custGeom>
          <a:blipFill>
            <a:blip r:embed="rId3"/>
            <a:stretch>
              <a:fillRect l="0" t="-15031" r="0" b="-15031"/>
            </a:stretch>
          </a:blipFill>
        </p:spPr>
      </p:sp>
      <p:sp>
        <p:nvSpPr>
          <p:cNvPr name="Freeform 19" id="19"/>
          <p:cNvSpPr/>
          <p:nvPr/>
        </p:nvSpPr>
        <p:spPr>
          <a:xfrm flipH="false" flipV="false" rot="0">
            <a:off x="13729867" y="2730748"/>
            <a:ext cx="1201726" cy="1201726"/>
          </a:xfrm>
          <a:custGeom>
            <a:avLst/>
            <a:gdLst/>
            <a:ahLst/>
            <a:cxnLst/>
            <a:rect r="r" b="b" t="t" l="l"/>
            <a:pathLst>
              <a:path h="1201726" w="1201726">
                <a:moveTo>
                  <a:pt x="0" y="0"/>
                </a:moveTo>
                <a:lnTo>
                  <a:pt x="1201726" y="0"/>
                </a:lnTo>
                <a:lnTo>
                  <a:pt x="1201726" y="1201727"/>
                </a:lnTo>
                <a:lnTo>
                  <a:pt x="0" y="1201727"/>
                </a:lnTo>
                <a:lnTo>
                  <a:pt x="0" y="0"/>
                </a:lnTo>
                <a:close/>
              </a:path>
            </a:pathLst>
          </a:custGeom>
          <a:blipFill>
            <a:blip r:embed="rId4"/>
            <a:stretch>
              <a:fillRect l="0" t="0" r="0" b="0"/>
            </a:stretch>
          </a:blipFill>
        </p:spPr>
      </p:sp>
      <p:sp>
        <p:nvSpPr>
          <p:cNvPr name="Freeform 20" id="20"/>
          <p:cNvSpPr/>
          <p:nvPr/>
        </p:nvSpPr>
        <p:spPr>
          <a:xfrm flipH="false" flipV="false" rot="0">
            <a:off x="16248098" y="2851133"/>
            <a:ext cx="1075599" cy="1001475"/>
          </a:xfrm>
          <a:custGeom>
            <a:avLst/>
            <a:gdLst/>
            <a:ahLst/>
            <a:cxnLst/>
            <a:rect r="r" b="b" t="t" l="l"/>
            <a:pathLst>
              <a:path h="1001475" w="1075599">
                <a:moveTo>
                  <a:pt x="0" y="0"/>
                </a:moveTo>
                <a:lnTo>
                  <a:pt x="1075599" y="0"/>
                </a:lnTo>
                <a:lnTo>
                  <a:pt x="1075599" y="1001476"/>
                </a:lnTo>
                <a:lnTo>
                  <a:pt x="0" y="1001476"/>
                </a:lnTo>
                <a:lnTo>
                  <a:pt x="0" y="0"/>
                </a:lnTo>
                <a:close/>
              </a:path>
            </a:pathLst>
          </a:custGeom>
          <a:blipFill>
            <a:blip r:embed="rId5"/>
            <a:stretch>
              <a:fillRect l="0" t="0" r="0" b="-7401"/>
            </a:stretch>
          </a:blipFill>
        </p:spPr>
      </p:sp>
    </p:spTree>
  </p:cSld>
  <p:clrMapOvr>
    <a:masterClrMapping/>
  </p:clrMapOvr>
</p:sld>
</file>

<file path=ppt/slides/slide11.xml><?xml version="1.0" encoding="utf-8"?>
<p:sld xmlns:p="http://schemas.openxmlformats.org/presentationml/2006/main" xmlns:a="http://schemas.openxmlformats.org/drawingml/2006/main">
  <p:cSld>
    <p:bg>
      <p:bgPr>
        <a:solidFill>
          <a:srgbClr val="203965"/>
        </a:solidFill>
      </p:bgPr>
    </p:bg>
    <p:spTree>
      <p:nvGrpSpPr>
        <p:cNvPr id="1" name=""/>
        <p:cNvGrpSpPr/>
        <p:nvPr/>
      </p:nvGrpSpPr>
      <p:grpSpPr>
        <a:xfrm>
          <a:off x="0" y="0"/>
          <a:ext cx="0" cy="0"/>
          <a:chOff x="0" y="0"/>
          <a:chExt cx="0" cy="0"/>
        </a:xfrm>
      </p:grpSpPr>
      <p:grpSp>
        <p:nvGrpSpPr>
          <p:cNvPr name="Group 2" id="2"/>
          <p:cNvGrpSpPr/>
          <p:nvPr/>
        </p:nvGrpSpPr>
        <p:grpSpPr>
          <a:xfrm rot="0">
            <a:off x="0" y="5143500"/>
            <a:ext cx="18288000" cy="5143500"/>
            <a:chOff x="0" y="0"/>
            <a:chExt cx="6671512" cy="1876363"/>
          </a:xfrm>
        </p:grpSpPr>
        <p:sp>
          <p:nvSpPr>
            <p:cNvPr name="Freeform 3" id="3"/>
            <p:cNvSpPr/>
            <p:nvPr/>
          </p:nvSpPr>
          <p:spPr>
            <a:xfrm flipH="false" flipV="false" rot="0">
              <a:off x="0" y="0"/>
              <a:ext cx="6671512" cy="1876363"/>
            </a:xfrm>
            <a:custGeom>
              <a:avLst/>
              <a:gdLst/>
              <a:ahLst/>
              <a:cxnLst/>
              <a:rect r="r" b="b" t="t" l="l"/>
              <a:pathLst>
                <a:path h="1876363" w="6671512">
                  <a:moveTo>
                    <a:pt x="0" y="0"/>
                  </a:moveTo>
                  <a:lnTo>
                    <a:pt x="6671512" y="0"/>
                  </a:lnTo>
                  <a:lnTo>
                    <a:pt x="6671512" y="1876363"/>
                  </a:lnTo>
                  <a:lnTo>
                    <a:pt x="0" y="1876363"/>
                  </a:lnTo>
                  <a:close/>
                </a:path>
              </a:pathLst>
            </a:custGeom>
            <a:solidFill>
              <a:srgbClr val="203965">
                <a:alpha val="89804"/>
              </a:srgbClr>
            </a:solidFill>
          </p:spPr>
        </p:sp>
      </p:grpSp>
      <p:grpSp>
        <p:nvGrpSpPr>
          <p:cNvPr name="Group 4" id="4"/>
          <p:cNvGrpSpPr/>
          <p:nvPr/>
        </p:nvGrpSpPr>
        <p:grpSpPr>
          <a:xfrm rot="0">
            <a:off x="5372649" y="1372149"/>
            <a:ext cx="7542701" cy="7542701"/>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AutoShape 6" id="6"/>
          <p:cNvSpPr/>
          <p:nvPr/>
        </p:nvSpPr>
        <p:spPr>
          <a:xfrm rot="0">
            <a:off x="3314700" y="5022949"/>
            <a:ext cx="11658600" cy="0"/>
          </a:xfrm>
          <a:prstGeom prst="line">
            <a:avLst/>
          </a:prstGeom>
          <a:ln cap="rnd" w="238125">
            <a:solidFill>
              <a:srgbClr val="FFFFFF"/>
            </a:solidFill>
            <a:prstDash val="solid"/>
            <a:headEnd type="none" len="sm" w="sm"/>
            <a:tailEnd type="none" len="sm" w="sm"/>
          </a:ln>
        </p:spPr>
      </p:sp>
      <p:grpSp>
        <p:nvGrpSpPr>
          <p:cNvPr name="Group 7" id="7"/>
          <p:cNvGrpSpPr/>
          <p:nvPr/>
        </p:nvGrpSpPr>
        <p:grpSpPr>
          <a:xfrm rot="0">
            <a:off x="5589943" y="1589443"/>
            <a:ext cx="7108113" cy="7108113"/>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BF0E"/>
            </a:solidFill>
          </p:spPr>
        </p:sp>
      </p:grpSp>
      <p:sp>
        <p:nvSpPr>
          <p:cNvPr name="AutoShape 9" id="9"/>
          <p:cNvSpPr/>
          <p:nvPr/>
        </p:nvSpPr>
        <p:spPr>
          <a:xfrm rot="0">
            <a:off x="8465204" y="5762461"/>
            <a:ext cx="1357593" cy="0"/>
          </a:xfrm>
          <a:prstGeom prst="line">
            <a:avLst/>
          </a:prstGeom>
          <a:ln cap="flat" w="66675">
            <a:solidFill>
              <a:srgbClr val="203965"/>
            </a:solidFill>
            <a:prstDash val="solid"/>
            <a:headEnd type="none" len="sm" w="sm"/>
            <a:tailEnd type="none" len="sm" w="sm"/>
          </a:ln>
        </p:spPr>
      </p:sp>
      <p:sp>
        <p:nvSpPr>
          <p:cNvPr name="TextBox 10" id="10"/>
          <p:cNvSpPr txBox="true"/>
          <p:nvPr/>
        </p:nvSpPr>
        <p:spPr>
          <a:xfrm rot="0">
            <a:off x="6097700" y="4614543"/>
            <a:ext cx="6092601" cy="721045"/>
          </a:xfrm>
          <a:prstGeom prst="rect">
            <a:avLst/>
          </a:prstGeom>
        </p:spPr>
        <p:txBody>
          <a:bodyPr anchor="t" rtlCol="false" tIns="0" lIns="0" bIns="0" rIns="0">
            <a:spAutoFit/>
          </a:bodyPr>
          <a:lstStyle/>
          <a:p>
            <a:pPr algn="ctr">
              <a:lnSpc>
                <a:spcPts val="5527"/>
              </a:lnSpc>
            </a:pPr>
            <a:r>
              <a:rPr lang="en-US" sz="5025">
                <a:solidFill>
                  <a:srgbClr val="203965"/>
                </a:solidFill>
                <a:latin typeface="Nunito Sans Heavy"/>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1F2"/>
        </a:solidFill>
      </p:bgPr>
    </p:bg>
    <p:spTree>
      <p:nvGrpSpPr>
        <p:cNvPr id="1" name=""/>
        <p:cNvGrpSpPr/>
        <p:nvPr/>
      </p:nvGrpSpPr>
      <p:grpSpPr>
        <a:xfrm>
          <a:off x="0" y="0"/>
          <a:ext cx="0" cy="0"/>
          <a:chOff x="0" y="0"/>
          <a:chExt cx="0" cy="0"/>
        </a:xfrm>
      </p:grpSpPr>
      <p:grpSp>
        <p:nvGrpSpPr>
          <p:cNvPr name="Group 2" id="2"/>
          <p:cNvGrpSpPr/>
          <p:nvPr/>
        </p:nvGrpSpPr>
        <p:grpSpPr>
          <a:xfrm rot="0">
            <a:off x="0" y="4333202"/>
            <a:ext cx="2855508" cy="5953798"/>
            <a:chOff x="0" y="0"/>
            <a:chExt cx="1041697" cy="2171962"/>
          </a:xfrm>
        </p:grpSpPr>
        <p:sp>
          <p:nvSpPr>
            <p:cNvPr name="Freeform 3" id="3"/>
            <p:cNvSpPr/>
            <p:nvPr/>
          </p:nvSpPr>
          <p:spPr>
            <a:xfrm flipH="false" flipV="false" rot="0">
              <a:off x="0" y="0"/>
              <a:ext cx="1041697" cy="2171962"/>
            </a:xfrm>
            <a:custGeom>
              <a:avLst/>
              <a:gdLst/>
              <a:ahLst/>
              <a:cxnLst/>
              <a:rect r="r" b="b" t="t" l="l"/>
              <a:pathLst>
                <a:path h="2171962" w="1041697">
                  <a:moveTo>
                    <a:pt x="0" y="0"/>
                  </a:moveTo>
                  <a:lnTo>
                    <a:pt x="1041697" y="0"/>
                  </a:lnTo>
                  <a:lnTo>
                    <a:pt x="1041697" y="2171962"/>
                  </a:lnTo>
                  <a:lnTo>
                    <a:pt x="0" y="2171962"/>
                  </a:lnTo>
                  <a:close/>
                </a:path>
              </a:pathLst>
            </a:custGeom>
            <a:solidFill>
              <a:srgbClr val="FEBF0E"/>
            </a:solidFill>
          </p:spPr>
        </p:sp>
      </p:grpSp>
      <p:sp>
        <p:nvSpPr>
          <p:cNvPr name="Freeform 4" id="4"/>
          <p:cNvSpPr/>
          <p:nvPr/>
        </p:nvSpPr>
        <p:spPr>
          <a:xfrm flipH="false" flipV="false" rot="0">
            <a:off x="502274" y="81090"/>
            <a:ext cx="9092759" cy="3988380"/>
          </a:xfrm>
          <a:custGeom>
            <a:avLst/>
            <a:gdLst/>
            <a:ahLst/>
            <a:cxnLst/>
            <a:rect r="r" b="b" t="t" l="l"/>
            <a:pathLst>
              <a:path h="3988380" w="9092759">
                <a:moveTo>
                  <a:pt x="0" y="0"/>
                </a:moveTo>
                <a:lnTo>
                  <a:pt x="9092759" y="0"/>
                </a:lnTo>
                <a:lnTo>
                  <a:pt x="9092759" y="3988380"/>
                </a:lnTo>
                <a:lnTo>
                  <a:pt x="0" y="3988380"/>
                </a:lnTo>
                <a:lnTo>
                  <a:pt x="0" y="0"/>
                </a:lnTo>
                <a:close/>
              </a:path>
            </a:pathLst>
          </a:custGeom>
          <a:blipFill>
            <a:blip r:embed="rId2"/>
            <a:stretch>
              <a:fillRect l="0" t="0" r="-766" b="0"/>
            </a:stretch>
          </a:blipFill>
        </p:spPr>
      </p:sp>
      <p:sp>
        <p:nvSpPr>
          <p:cNvPr name="TextBox 5" id="5"/>
          <p:cNvSpPr txBox="true"/>
          <p:nvPr/>
        </p:nvSpPr>
        <p:spPr>
          <a:xfrm rot="0">
            <a:off x="3146335" y="5191125"/>
            <a:ext cx="4027317" cy="648665"/>
          </a:xfrm>
          <a:prstGeom prst="rect">
            <a:avLst/>
          </a:prstGeom>
        </p:spPr>
        <p:txBody>
          <a:bodyPr anchor="t" rtlCol="false" tIns="0" lIns="0" bIns="0" rIns="0">
            <a:spAutoFit/>
          </a:bodyPr>
          <a:lstStyle/>
          <a:p>
            <a:pPr>
              <a:lnSpc>
                <a:spcPts val="5033"/>
              </a:lnSpc>
            </a:pPr>
            <a:r>
              <a:rPr lang="en-US" sz="4575">
                <a:solidFill>
                  <a:srgbClr val="FF5757"/>
                </a:solidFill>
                <a:latin typeface="Nunito Sans Bold"/>
              </a:rPr>
              <a:t>ABSTRACT</a:t>
            </a:r>
          </a:p>
        </p:txBody>
      </p:sp>
      <p:sp>
        <p:nvSpPr>
          <p:cNvPr name="TextBox 6" id="6"/>
          <p:cNvSpPr txBox="true"/>
          <p:nvPr/>
        </p:nvSpPr>
        <p:spPr>
          <a:xfrm rot="0">
            <a:off x="3146335" y="6280287"/>
            <a:ext cx="14593145" cy="3403709"/>
          </a:xfrm>
          <a:prstGeom prst="rect">
            <a:avLst/>
          </a:prstGeom>
        </p:spPr>
        <p:txBody>
          <a:bodyPr anchor="t" rtlCol="false" tIns="0" lIns="0" bIns="0" rIns="0">
            <a:spAutoFit/>
          </a:bodyPr>
          <a:lstStyle/>
          <a:p>
            <a:pPr algn="just">
              <a:lnSpc>
                <a:spcPts val="4226"/>
              </a:lnSpc>
            </a:pPr>
            <a:r>
              <a:rPr lang="en-US" sz="2641">
                <a:solidFill>
                  <a:srgbClr val="000000"/>
                </a:solidFill>
                <a:latin typeface="Nunito Sans"/>
              </a:rPr>
              <a:t>In a world where trust and transparency in charitable organizations are often questioned, the implementation of blockchain technology has emerged as a promising solution to ensure the integrity of donations. Blockchain technology has the potential to significantly increase transparency and traceability in charitable donations. It aims to revolutionize the way charitable contributions are made and managed, with a core focus on transparency, accountability, and impact.</a:t>
            </a:r>
          </a:p>
          <a:p>
            <a:pPr>
              <a:lnSpc>
                <a:spcPts val="1566"/>
              </a:lnSpc>
            </a:pPr>
          </a:p>
        </p:txBody>
      </p:sp>
      <p:sp>
        <p:nvSpPr>
          <p:cNvPr name="TextBox 7" id="7"/>
          <p:cNvSpPr txBox="true"/>
          <p:nvPr/>
        </p:nvSpPr>
        <p:spPr>
          <a:xfrm rot="0">
            <a:off x="10420961" y="2113380"/>
            <a:ext cx="7867039" cy="1434789"/>
          </a:xfrm>
          <a:prstGeom prst="rect">
            <a:avLst/>
          </a:prstGeom>
        </p:spPr>
        <p:txBody>
          <a:bodyPr anchor="t" rtlCol="false" tIns="0" lIns="0" bIns="0" rIns="0">
            <a:spAutoFit/>
          </a:bodyPr>
          <a:lstStyle/>
          <a:p>
            <a:pPr>
              <a:lnSpc>
                <a:spcPts val="3823"/>
              </a:lnSpc>
              <a:spcBef>
                <a:spcPct val="0"/>
              </a:spcBef>
            </a:pPr>
            <a:r>
              <a:rPr lang="en-US" sz="3475">
                <a:solidFill>
                  <a:srgbClr val="000000"/>
                </a:solidFill>
                <a:latin typeface="Nunito Sans"/>
              </a:rPr>
              <a:t>Analyse how blockchain can increase transparency and traceability in charitable donations.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76150"/>
            <a:ext cx="9252875" cy="10363150"/>
            <a:chOff x="0" y="0"/>
            <a:chExt cx="3102393" cy="3474657"/>
          </a:xfrm>
        </p:grpSpPr>
        <p:sp>
          <p:nvSpPr>
            <p:cNvPr name="Freeform 3" id="3"/>
            <p:cNvSpPr/>
            <p:nvPr/>
          </p:nvSpPr>
          <p:spPr>
            <a:xfrm flipH="false" flipV="false" rot="0">
              <a:off x="0" y="0"/>
              <a:ext cx="3102393" cy="3474657"/>
            </a:xfrm>
            <a:custGeom>
              <a:avLst/>
              <a:gdLst/>
              <a:ahLst/>
              <a:cxnLst/>
              <a:rect r="r" b="b" t="t" l="l"/>
              <a:pathLst>
                <a:path h="3474657" w="3102393">
                  <a:moveTo>
                    <a:pt x="0" y="0"/>
                  </a:moveTo>
                  <a:lnTo>
                    <a:pt x="3102393" y="0"/>
                  </a:lnTo>
                  <a:lnTo>
                    <a:pt x="3102393" y="3474657"/>
                  </a:lnTo>
                  <a:lnTo>
                    <a:pt x="0" y="3474657"/>
                  </a:lnTo>
                  <a:close/>
                </a:path>
              </a:pathLst>
            </a:custGeom>
            <a:solidFill>
              <a:srgbClr val="203965"/>
            </a:solidFill>
          </p:spPr>
        </p:sp>
      </p:grpSp>
      <p:grpSp>
        <p:nvGrpSpPr>
          <p:cNvPr name="Group 4" id="4"/>
          <p:cNvGrpSpPr/>
          <p:nvPr/>
        </p:nvGrpSpPr>
        <p:grpSpPr>
          <a:xfrm rot="0">
            <a:off x="9252875" y="0"/>
            <a:ext cx="9282683" cy="10287000"/>
            <a:chOff x="0" y="0"/>
            <a:chExt cx="3135427" cy="3474657"/>
          </a:xfrm>
        </p:grpSpPr>
        <p:sp>
          <p:nvSpPr>
            <p:cNvPr name="Freeform 5" id="5"/>
            <p:cNvSpPr/>
            <p:nvPr/>
          </p:nvSpPr>
          <p:spPr>
            <a:xfrm flipH="false" flipV="false" rot="0">
              <a:off x="0" y="0"/>
              <a:ext cx="3135427" cy="3474657"/>
            </a:xfrm>
            <a:custGeom>
              <a:avLst/>
              <a:gdLst/>
              <a:ahLst/>
              <a:cxnLst/>
              <a:rect r="r" b="b" t="t" l="l"/>
              <a:pathLst>
                <a:path h="3474657" w="3135427">
                  <a:moveTo>
                    <a:pt x="0" y="0"/>
                  </a:moveTo>
                  <a:lnTo>
                    <a:pt x="3135427" y="0"/>
                  </a:lnTo>
                  <a:lnTo>
                    <a:pt x="3135427" y="3474657"/>
                  </a:lnTo>
                  <a:lnTo>
                    <a:pt x="0" y="3474657"/>
                  </a:lnTo>
                  <a:close/>
                </a:path>
              </a:pathLst>
            </a:custGeom>
            <a:solidFill>
              <a:srgbClr val="FEBF0E"/>
            </a:solidFill>
          </p:spPr>
        </p:sp>
      </p:grpSp>
      <p:sp>
        <p:nvSpPr>
          <p:cNvPr name="Freeform 6" id="6"/>
          <p:cNvSpPr/>
          <p:nvPr/>
        </p:nvSpPr>
        <p:spPr>
          <a:xfrm flipH="false" flipV="false" rot="0">
            <a:off x="9515292" y="2735995"/>
            <a:ext cx="8423272" cy="4211636"/>
          </a:xfrm>
          <a:custGeom>
            <a:avLst/>
            <a:gdLst/>
            <a:ahLst/>
            <a:cxnLst/>
            <a:rect r="r" b="b" t="t" l="l"/>
            <a:pathLst>
              <a:path h="4211636" w="8423272">
                <a:moveTo>
                  <a:pt x="0" y="0"/>
                </a:moveTo>
                <a:lnTo>
                  <a:pt x="8423272" y="0"/>
                </a:lnTo>
                <a:lnTo>
                  <a:pt x="8423272" y="4211636"/>
                </a:lnTo>
                <a:lnTo>
                  <a:pt x="0" y="4211636"/>
                </a:lnTo>
                <a:lnTo>
                  <a:pt x="0" y="0"/>
                </a:lnTo>
                <a:close/>
              </a:path>
            </a:pathLst>
          </a:custGeom>
          <a:blipFill>
            <a:blip r:embed="rId2"/>
            <a:stretch>
              <a:fillRect l="0" t="0" r="0" b="0"/>
            </a:stretch>
          </a:blipFill>
        </p:spPr>
      </p:sp>
      <p:sp>
        <p:nvSpPr>
          <p:cNvPr name="TextBox 7" id="7"/>
          <p:cNvSpPr txBox="true"/>
          <p:nvPr/>
        </p:nvSpPr>
        <p:spPr>
          <a:xfrm rot="0">
            <a:off x="777941" y="425257"/>
            <a:ext cx="6676131" cy="930221"/>
          </a:xfrm>
          <a:prstGeom prst="rect">
            <a:avLst/>
          </a:prstGeom>
        </p:spPr>
        <p:txBody>
          <a:bodyPr anchor="t" rtlCol="false" tIns="0" lIns="0" bIns="0" rIns="0">
            <a:spAutoFit/>
          </a:bodyPr>
          <a:lstStyle/>
          <a:p>
            <a:pPr>
              <a:lnSpc>
                <a:spcPts val="7145"/>
              </a:lnSpc>
            </a:pPr>
            <a:r>
              <a:rPr lang="en-US" sz="6495">
                <a:solidFill>
                  <a:srgbClr val="FEBF0E"/>
                </a:solidFill>
                <a:latin typeface="Nunito Sans Bold"/>
              </a:rPr>
              <a:t>INTRODUCTION</a:t>
            </a:r>
          </a:p>
        </p:txBody>
      </p:sp>
      <p:sp>
        <p:nvSpPr>
          <p:cNvPr name="TextBox 8" id="8"/>
          <p:cNvSpPr txBox="true"/>
          <p:nvPr/>
        </p:nvSpPr>
        <p:spPr>
          <a:xfrm rot="0">
            <a:off x="323011" y="1842231"/>
            <a:ext cx="8634734" cy="7125455"/>
          </a:xfrm>
          <a:prstGeom prst="rect">
            <a:avLst/>
          </a:prstGeom>
        </p:spPr>
        <p:txBody>
          <a:bodyPr anchor="t" rtlCol="false" tIns="0" lIns="0" bIns="0" rIns="0">
            <a:spAutoFit/>
          </a:bodyPr>
          <a:lstStyle/>
          <a:p>
            <a:pPr algn="just">
              <a:lnSpc>
                <a:spcPts val="3317"/>
              </a:lnSpc>
            </a:pPr>
            <a:r>
              <a:rPr lang="en-US" sz="2073">
                <a:solidFill>
                  <a:srgbClr val="FFFFFF"/>
                </a:solidFill>
                <a:latin typeface="Nunito Sans"/>
              </a:rPr>
              <a:t>This report explores the transformative potential of blockchain technology in the context of charitable donations, focusing on how it can significantly enhance transparency and traceability within the charitable sector. Charitable organizations play a crucial role in addressing societal challenges and trust and accountability are paramount in ensuring that funds are used effectively for their intended purposes. However, concerns about mismanagement, fraud, and lack of transparency have, at times, eroded public trust in charitable activities. Blockchain technology offers a promising solution to address these concerns by providing a secure and immutable ledger for tracking donations and their utilization.</a:t>
            </a:r>
          </a:p>
          <a:p>
            <a:pPr algn="just">
              <a:lnSpc>
                <a:spcPts val="3317"/>
              </a:lnSpc>
            </a:pPr>
          </a:p>
          <a:p>
            <a:pPr algn="just">
              <a:lnSpc>
                <a:spcPts val="3317"/>
              </a:lnSpc>
            </a:pPr>
            <a:r>
              <a:rPr lang="en-US" sz="2073">
                <a:solidFill>
                  <a:srgbClr val="FFFFFF"/>
                </a:solidFill>
                <a:latin typeface="Nunito Sans"/>
              </a:rPr>
              <a:t>In this report, we will delve into the key mechanisms through which blockchain can revolutionize the charitable donation landscape. We will examine the core features of blockchain technology that make it particularly well-suited for this purpose, including its immutability, decentralization, and transparency.</a:t>
            </a:r>
          </a:p>
          <a:p>
            <a:pPr algn="just">
              <a:lnSpc>
                <a:spcPts val="3317"/>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2F1F2"/>
        </a:solidFill>
      </p:bgPr>
    </p:bg>
    <p:spTree>
      <p:nvGrpSpPr>
        <p:cNvPr id="1" name=""/>
        <p:cNvGrpSpPr/>
        <p:nvPr/>
      </p:nvGrpSpPr>
      <p:grpSpPr>
        <a:xfrm>
          <a:off x="0" y="0"/>
          <a:ext cx="0" cy="0"/>
          <a:chOff x="0" y="0"/>
          <a:chExt cx="0" cy="0"/>
        </a:xfrm>
      </p:grpSpPr>
      <p:grpSp>
        <p:nvGrpSpPr>
          <p:cNvPr name="Group 2" id="2"/>
          <p:cNvGrpSpPr/>
          <p:nvPr/>
        </p:nvGrpSpPr>
        <p:grpSpPr>
          <a:xfrm rot="0">
            <a:off x="0" y="0"/>
            <a:ext cx="8559289" cy="10299715"/>
            <a:chOff x="0" y="0"/>
            <a:chExt cx="3122452" cy="3757364"/>
          </a:xfrm>
        </p:grpSpPr>
        <p:sp>
          <p:nvSpPr>
            <p:cNvPr name="Freeform 3" id="3"/>
            <p:cNvSpPr/>
            <p:nvPr/>
          </p:nvSpPr>
          <p:spPr>
            <a:xfrm flipH="false" flipV="false" rot="0">
              <a:off x="0" y="0"/>
              <a:ext cx="3122452" cy="3757364"/>
            </a:xfrm>
            <a:custGeom>
              <a:avLst/>
              <a:gdLst/>
              <a:ahLst/>
              <a:cxnLst/>
              <a:rect r="r" b="b" t="t" l="l"/>
              <a:pathLst>
                <a:path h="3757364" w="3122452">
                  <a:moveTo>
                    <a:pt x="0" y="0"/>
                  </a:moveTo>
                  <a:lnTo>
                    <a:pt x="3122452" y="0"/>
                  </a:lnTo>
                  <a:lnTo>
                    <a:pt x="3122452" y="3757364"/>
                  </a:lnTo>
                  <a:lnTo>
                    <a:pt x="0" y="3757364"/>
                  </a:lnTo>
                  <a:close/>
                </a:path>
              </a:pathLst>
            </a:custGeom>
            <a:solidFill>
              <a:srgbClr val="203965"/>
            </a:solidFill>
          </p:spPr>
        </p:sp>
      </p:grpSp>
      <p:grpSp>
        <p:nvGrpSpPr>
          <p:cNvPr name="Group 4" id="4"/>
          <p:cNvGrpSpPr/>
          <p:nvPr/>
        </p:nvGrpSpPr>
        <p:grpSpPr>
          <a:xfrm rot="0">
            <a:off x="0" y="0"/>
            <a:ext cx="8559289" cy="813399"/>
            <a:chOff x="0" y="0"/>
            <a:chExt cx="3122452" cy="296730"/>
          </a:xfrm>
        </p:grpSpPr>
        <p:sp>
          <p:nvSpPr>
            <p:cNvPr name="Freeform 5" id="5"/>
            <p:cNvSpPr/>
            <p:nvPr/>
          </p:nvSpPr>
          <p:spPr>
            <a:xfrm flipH="false" flipV="false" rot="0">
              <a:off x="0" y="0"/>
              <a:ext cx="3122452" cy="296730"/>
            </a:xfrm>
            <a:custGeom>
              <a:avLst/>
              <a:gdLst/>
              <a:ahLst/>
              <a:cxnLst/>
              <a:rect r="r" b="b" t="t" l="l"/>
              <a:pathLst>
                <a:path h="296730" w="3122452">
                  <a:moveTo>
                    <a:pt x="0" y="0"/>
                  </a:moveTo>
                  <a:lnTo>
                    <a:pt x="3122452" y="0"/>
                  </a:lnTo>
                  <a:lnTo>
                    <a:pt x="3122452" y="296730"/>
                  </a:lnTo>
                  <a:lnTo>
                    <a:pt x="0" y="296730"/>
                  </a:lnTo>
                  <a:close/>
                </a:path>
              </a:pathLst>
            </a:custGeom>
            <a:solidFill>
              <a:srgbClr val="FEBF0E"/>
            </a:solidFill>
          </p:spPr>
        </p:sp>
      </p:grpSp>
      <p:sp>
        <p:nvSpPr>
          <p:cNvPr name="Freeform 6" id="6"/>
          <p:cNvSpPr/>
          <p:nvPr/>
        </p:nvSpPr>
        <p:spPr>
          <a:xfrm flipH="false" flipV="false" rot="0">
            <a:off x="8759314" y="1571720"/>
            <a:ext cx="9182322" cy="6729030"/>
          </a:xfrm>
          <a:custGeom>
            <a:avLst/>
            <a:gdLst/>
            <a:ahLst/>
            <a:cxnLst/>
            <a:rect r="r" b="b" t="t" l="l"/>
            <a:pathLst>
              <a:path h="6729030" w="9182322">
                <a:moveTo>
                  <a:pt x="0" y="0"/>
                </a:moveTo>
                <a:lnTo>
                  <a:pt x="9182322" y="0"/>
                </a:lnTo>
                <a:lnTo>
                  <a:pt x="9182322" y="6729030"/>
                </a:lnTo>
                <a:lnTo>
                  <a:pt x="0" y="6729030"/>
                </a:lnTo>
                <a:lnTo>
                  <a:pt x="0" y="0"/>
                </a:lnTo>
                <a:close/>
              </a:path>
            </a:pathLst>
          </a:custGeom>
          <a:blipFill>
            <a:blip r:embed="rId2"/>
            <a:stretch>
              <a:fillRect l="0" t="0" r="0" b="0"/>
            </a:stretch>
          </a:blipFill>
        </p:spPr>
      </p:sp>
      <p:sp>
        <p:nvSpPr>
          <p:cNvPr name="TextBox 7" id="7"/>
          <p:cNvSpPr txBox="true"/>
          <p:nvPr/>
        </p:nvSpPr>
        <p:spPr>
          <a:xfrm rot="0">
            <a:off x="160223" y="3680869"/>
            <a:ext cx="8238842" cy="6979511"/>
          </a:xfrm>
          <a:prstGeom prst="rect">
            <a:avLst/>
          </a:prstGeom>
        </p:spPr>
        <p:txBody>
          <a:bodyPr anchor="t" rtlCol="false" tIns="0" lIns="0" bIns="0" rIns="0">
            <a:spAutoFit/>
          </a:bodyPr>
          <a:lstStyle/>
          <a:p>
            <a:pPr algn="just">
              <a:lnSpc>
                <a:spcPts val="3412"/>
              </a:lnSpc>
            </a:pPr>
            <a:r>
              <a:rPr lang="en-US" sz="2133">
                <a:solidFill>
                  <a:srgbClr val="FFFFFF"/>
                </a:solidFill>
                <a:latin typeface="Nunito Sans"/>
              </a:rPr>
              <a:t>Blockchain technology is a groundbreaking and decentralized system that has revolutionized the way data is recorded and transactions are conducted. It functions as a distributed ledger, comprised of a chain of blocks, each containing a record of multiple transactions. What sets blockchain apart is its immutability; once information is added to a block, it cannot be altered or deleted, making it inherently secure and tamper-proof. This technology eliminates the need for intermediaries, offering transparency and trust in a wide range of applications beyond cryptocurrencies, including supply chain management, voting systems, and financial services. Blockchain's potential to enhance transparency, security, and efficiency continues to drive innovation across industries, promising a more decentralized and interconnected future.</a:t>
            </a:r>
          </a:p>
          <a:p>
            <a:pPr algn="just">
              <a:lnSpc>
                <a:spcPts val="3732"/>
              </a:lnSpc>
            </a:pPr>
          </a:p>
          <a:p>
            <a:pPr algn="just">
              <a:lnSpc>
                <a:spcPts val="3252"/>
              </a:lnSpc>
            </a:pPr>
          </a:p>
          <a:p>
            <a:pPr>
              <a:lnSpc>
                <a:spcPts val="2132"/>
              </a:lnSpc>
            </a:pPr>
          </a:p>
          <a:p>
            <a:pPr>
              <a:lnSpc>
                <a:spcPts val="2132"/>
              </a:lnSpc>
            </a:pPr>
          </a:p>
        </p:txBody>
      </p:sp>
      <p:sp>
        <p:nvSpPr>
          <p:cNvPr name="TextBox 8" id="8"/>
          <p:cNvSpPr txBox="true"/>
          <p:nvPr/>
        </p:nvSpPr>
        <p:spPr>
          <a:xfrm rot="0">
            <a:off x="676464" y="1421377"/>
            <a:ext cx="6076925" cy="1466687"/>
          </a:xfrm>
          <a:prstGeom prst="rect">
            <a:avLst/>
          </a:prstGeom>
        </p:spPr>
        <p:txBody>
          <a:bodyPr anchor="t" rtlCol="false" tIns="0" lIns="0" bIns="0" rIns="0">
            <a:spAutoFit/>
          </a:bodyPr>
          <a:lstStyle/>
          <a:p>
            <a:pPr>
              <a:lnSpc>
                <a:spcPts val="5760"/>
              </a:lnSpc>
            </a:pPr>
            <a:r>
              <a:rPr lang="en-US" sz="5237">
                <a:solidFill>
                  <a:srgbClr val="FEBF0E"/>
                </a:solidFill>
                <a:latin typeface="Nunito Sans Bold"/>
              </a:rPr>
              <a:t>ABOUT BLOCKCHAIN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76150"/>
            <a:ext cx="9252875" cy="10363150"/>
            <a:chOff x="0" y="0"/>
            <a:chExt cx="3102393" cy="3474657"/>
          </a:xfrm>
        </p:grpSpPr>
        <p:sp>
          <p:nvSpPr>
            <p:cNvPr name="Freeform 3" id="3"/>
            <p:cNvSpPr/>
            <p:nvPr/>
          </p:nvSpPr>
          <p:spPr>
            <a:xfrm flipH="false" flipV="false" rot="0">
              <a:off x="0" y="0"/>
              <a:ext cx="3102393" cy="3474657"/>
            </a:xfrm>
            <a:custGeom>
              <a:avLst/>
              <a:gdLst/>
              <a:ahLst/>
              <a:cxnLst/>
              <a:rect r="r" b="b" t="t" l="l"/>
              <a:pathLst>
                <a:path h="3474657" w="3102393">
                  <a:moveTo>
                    <a:pt x="0" y="0"/>
                  </a:moveTo>
                  <a:lnTo>
                    <a:pt x="3102393" y="0"/>
                  </a:lnTo>
                  <a:lnTo>
                    <a:pt x="3102393" y="3474657"/>
                  </a:lnTo>
                  <a:lnTo>
                    <a:pt x="0" y="3474657"/>
                  </a:lnTo>
                  <a:close/>
                </a:path>
              </a:pathLst>
            </a:custGeom>
            <a:solidFill>
              <a:srgbClr val="203965"/>
            </a:solidFill>
          </p:spPr>
        </p:sp>
      </p:grpSp>
      <p:grpSp>
        <p:nvGrpSpPr>
          <p:cNvPr name="Group 4" id="4"/>
          <p:cNvGrpSpPr/>
          <p:nvPr/>
        </p:nvGrpSpPr>
        <p:grpSpPr>
          <a:xfrm rot="0">
            <a:off x="9252875" y="0"/>
            <a:ext cx="9282683" cy="10287000"/>
            <a:chOff x="0" y="0"/>
            <a:chExt cx="3135427" cy="3474657"/>
          </a:xfrm>
        </p:grpSpPr>
        <p:sp>
          <p:nvSpPr>
            <p:cNvPr name="Freeform 5" id="5"/>
            <p:cNvSpPr/>
            <p:nvPr/>
          </p:nvSpPr>
          <p:spPr>
            <a:xfrm flipH="false" flipV="false" rot="0">
              <a:off x="0" y="0"/>
              <a:ext cx="3135427" cy="3474657"/>
            </a:xfrm>
            <a:custGeom>
              <a:avLst/>
              <a:gdLst/>
              <a:ahLst/>
              <a:cxnLst/>
              <a:rect r="r" b="b" t="t" l="l"/>
              <a:pathLst>
                <a:path h="3474657" w="3135427">
                  <a:moveTo>
                    <a:pt x="0" y="0"/>
                  </a:moveTo>
                  <a:lnTo>
                    <a:pt x="3135427" y="0"/>
                  </a:lnTo>
                  <a:lnTo>
                    <a:pt x="3135427" y="3474657"/>
                  </a:lnTo>
                  <a:lnTo>
                    <a:pt x="0" y="3474657"/>
                  </a:lnTo>
                  <a:close/>
                </a:path>
              </a:pathLst>
            </a:custGeom>
            <a:solidFill>
              <a:srgbClr val="FEBF0E"/>
            </a:solidFill>
          </p:spPr>
        </p:sp>
      </p:grpSp>
      <p:sp>
        <p:nvSpPr>
          <p:cNvPr name="Freeform 6" id="6"/>
          <p:cNvSpPr/>
          <p:nvPr/>
        </p:nvSpPr>
        <p:spPr>
          <a:xfrm flipH="false" flipV="false" rot="0">
            <a:off x="9514609" y="2812523"/>
            <a:ext cx="8464066" cy="4761037"/>
          </a:xfrm>
          <a:custGeom>
            <a:avLst/>
            <a:gdLst/>
            <a:ahLst/>
            <a:cxnLst/>
            <a:rect r="r" b="b" t="t" l="l"/>
            <a:pathLst>
              <a:path h="4761037" w="8464066">
                <a:moveTo>
                  <a:pt x="0" y="0"/>
                </a:moveTo>
                <a:lnTo>
                  <a:pt x="8464066" y="0"/>
                </a:lnTo>
                <a:lnTo>
                  <a:pt x="8464066" y="4761038"/>
                </a:lnTo>
                <a:lnTo>
                  <a:pt x="0" y="4761038"/>
                </a:lnTo>
                <a:lnTo>
                  <a:pt x="0" y="0"/>
                </a:lnTo>
                <a:close/>
              </a:path>
            </a:pathLst>
          </a:custGeom>
          <a:blipFill>
            <a:blip r:embed="rId2"/>
            <a:stretch>
              <a:fillRect l="0" t="0" r="0" b="0"/>
            </a:stretch>
          </a:blipFill>
        </p:spPr>
      </p:sp>
      <p:sp>
        <p:nvSpPr>
          <p:cNvPr name="TextBox 7" id="7"/>
          <p:cNvSpPr txBox="true"/>
          <p:nvPr/>
        </p:nvSpPr>
        <p:spPr>
          <a:xfrm rot="0">
            <a:off x="402911" y="353908"/>
            <a:ext cx="8474934" cy="930221"/>
          </a:xfrm>
          <a:prstGeom prst="rect">
            <a:avLst/>
          </a:prstGeom>
        </p:spPr>
        <p:txBody>
          <a:bodyPr anchor="t" rtlCol="false" tIns="0" lIns="0" bIns="0" rIns="0">
            <a:spAutoFit/>
          </a:bodyPr>
          <a:lstStyle/>
          <a:p>
            <a:pPr>
              <a:lnSpc>
                <a:spcPts val="7145"/>
              </a:lnSpc>
            </a:pPr>
            <a:r>
              <a:rPr lang="en-US" sz="6495">
                <a:solidFill>
                  <a:srgbClr val="FEBF0E"/>
                </a:solidFill>
                <a:latin typeface="Nunito Sans Bold"/>
              </a:rPr>
              <a:t>PROJECT OVERVIEW</a:t>
            </a:r>
          </a:p>
        </p:txBody>
      </p:sp>
      <p:sp>
        <p:nvSpPr>
          <p:cNvPr name="TextBox 8" id="8"/>
          <p:cNvSpPr txBox="true"/>
          <p:nvPr/>
        </p:nvSpPr>
        <p:spPr>
          <a:xfrm rot="0">
            <a:off x="323011" y="1832706"/>
            <a:ext cx="8634734" cy="8140131"/>
          </a:xfrm>
          <a:prstGeom prst="rect">
            <a:avLst/>
          </a:prstGeom>
        </p:spPr>
        <p:txBody>
          <a:bodyPr anchor="t" rtlCol="false" tIns="0" lIns="0" bIns="0" rIns="0">
            <a:spAutoFit/>
          </a:bodyPr>
          <a:lstStyle/>
          <a:p>
            <a:pPr algn="just">
              <a:lnSpc>
                <a:spcPts val="4117"/>
              </a:lnSpc>
            </a:pPr>
            <a:r>
              <a:rPr lang="en-US" sz="2573">
                <a:solidFill>
                  <a:srgbClr val="FFFFFF"/>
                </a:solidFill>
                <a:latin typeface="Nunito Sans"/>
              </a:rPr>
              <a:t>The implementation of blockchain technology in charitable donations fundamentally transforms the way donation processes work. When a donor contributes, the transaction details, including the amount, timestamp, and donor's identity (if desired), are securely recorded on an immutable and decentralized blockchain ledger. This ledger is publicly accessible, ensuring full transparency, while also providing end-to-end traceability of funds. Donor privacy is maintained as personal information is not stored on the blockchain, and auditability becomes seamless, simplifying regulatory compliance. Blockchain revolutionizes charitable donations by instilling trust, streamlining processes, and ensuring that funds reach their intended beneficiaries with transparency and accountability.</a:t>
            </a:r>
          </a:p>
          <a:p>
            <a:pPr algn="just">
              <a:lnSpc>
                <a:spcPts val="4277"/>
              </a:lnSpc>
            </a:pPr>
          </a:p>
          <a:p>
            <a:pPr algn="just">
              <a:lnSpc>
                <a:spcPts val="3317"/>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F1F2"/>
        </a:solidFill>
      </p:bgPr>
    </p:bg>
    <p:spTree>
      <p:nvGrpSpPr>
        <p:cNvPr id="1" name=""/>
        <p:cNvGrpSpPr/>
        <p:nvPr/>
      </p:nvGrpSpPr>
      <p:grpSpPr>
        <a:xfrm>
          <a:off x="0" y="0"/>
          <a:ext cx="0" cy="0"/>
          <a:chOff x="0" y="0"/>
          <a:chExt cx="0" cy="0"/>
        </a:xfrm>
      </p:grpSpPr>
      <p:sp>
        <p:nvSpPr>
          <p:cNvPr name="AutoShape 2" id="2"/>
          <p:cNvSpPr/>
          <p:nvPr/>
        </p:nvSpPr>
        <p:spPr>
          <a:xfrm rot="-5392219">
            <a:off x="6023740" y="1588131"/>
            <a:ext cx="878684" cy="0"/>
          </a:xfrm>
          <a:prstGeom prst="line">
            <a:avLst/>
          </a:prstGeom>
          <a:ln cap="flat" w="57150">
            <a:solidFill>
              <a:srgbClr val="000000"/>
            </a:solidFill>
            <a:prstDash val="solid"/>
            <a:headEnd type="none" len="sm" w="sm"/>
            <a:tailEnd type="none" len="sm" w="sm"/>
          </a:ln>
        </p:spPr>
      </p:sp>
      <p:grpSp>
        <p:nvGrpSpPr>
          <p:cNvPr name="Group 3" id="3"/>
          <p:cNvGrpSpPr/>
          <p:nvPr/>
        </p:nvGrpSpPr>
        <p:grpSpPr>
          <a:xfrm rot="0">
            <a:off x="0" y="3638373"/>
            <a:ext cx="5799992" cy="3531339"/>
            <a:chOff x="0" y="0"/>
            <a:chExt cx="7620000" cy="4639455"/>
          </a:xfrm>
        </p:grpSpPr>
        <p:sp>
          <p:nvSpPr>
            <p:cNvPr name="Freeform 4" id="4"/>
            <p:cNvSpPr/>
            <p:nvPr/>
          </p:nvSpPr>
          <p:spPr>
            <a:xfrm flipH="false" flipV="false" rot="0">
              <a:off x="-1270" y="-2540"/>
              <a:ext cx="7623809" cy="4641995"/>
            </a:xfrm>
            <a:custGeom>
              <a:avLst/>
              <a:gdLst/>
              <a:ahLst/>
              <a:cxnLst/>
              <a:rect r="r" b="b" t="t" l="l"/>
              <a:pathLst>
                <a:path h="4641995" w="7623809">
                  <a:moveTo>
                    <a:pt x="3810" y="0"/>
                  </a:moveTo>
                  <a:lnTo>
                    <a:pt x="0" y="3751725"/>
                  </a:lnTo>
                  <a:lnTo>
                    <a:pt x="0" y="4109865"/>
                  </a:lnTo>
                  <a:lnTo>
                    <a:pt x="3591560" y="4112405"/>
                  </a:lnTo>
                  <a:lnTo>
                    <a:pt x="3810000" y="4641995"/>
                  </a:lnTo>
                  <a:lnTo>
                    <a:pt x="4028440" y="4112405"/>
                  </a:lnTo>
                  <a:lnTo>
                    <a:pt x="7620000" y="4114945"/>
                  </a:lnTo>
                  <a:lnTo>
                    <a:pt x="7620000" y="3756805"/>
                  </a:lnTo>
                  <a:lnTo>
                    <a:pt x="7623809" y="5080"/>
                  </a:lnTo>
                  <a:lnTo>
                    <a:pt x="3810" y="0"/>
                  </a:lnTo>
                  <a:close/>
                </a:path>
              </a:pathLst>
            </a:custGeom>
            <a:solidFill>
              <a:srgbClr val="FEBF0E"/>
            </a:solidFill>
          </p:spPr>
        </p:sp>
      </p:grpSp>
      <p:grpSp>
        <p:nvGrpSpPr>
          <p:cNvPr name="Group 5" id="5"/>
          <p:cNvGrpSpPr/>
          <p:nvPr/>
        </p:nvGrpSpPr>
        <p:grpSpPr>
          <a:xfrm rot="0">
            <a:off x="12488008" y="3638373"/>
            <a:ext cx="5799992" cy="3531339"/>
            <a:chOff x="0" y="0"/>
            <a:chExt cx="7620000" cy="4639455"/>
          </a:xfrm>
        </p:grpSpPr>
        <p:sp>
          <p:nvSpPr>
            <p:cNvPr name="Freeform 6" id="6"/>
            <p:cNvSpPr/>
            <p:nvPr/>
          </p:nvSpPr>
          <p:spPr>
            <a:xfrm flipH="false" flipV="false" rot="0">
              <a:off x="-1270" y="-2540"/>
              <a:ext cx="7623809" cy="4641995"/>
            </a:xfrm>
            <a:custGeom>
              <a:avLst/>
              <a:gdLst/>
              <a:ahLst/>
              <a:cxnLst/>
              <a:rect r="r" b="b" t="t" l="l"/>
              <a:pathLst>
                <a:path h="4641995" w="7623809">
                  <a:moveTo>
                    <a:pt x="3810" y="0"/>
                  </a:moveTo>
                  <a:lnTo>
                    <a:pt x="0" y="3751725"/>
                  </a:lnTo>
                  <a:lnTo>
                    <a:pt x="0" y="4109865"/>
                  </a:lnTo>
                  <a:lnTo>
                    <a:pt x="3591560" y="4112405"/>
                  </a:lnTo>
                  <a:lnTo>
                    <a:pt x="3810000" y="4641995"/>
                  </a:lnTo>
                  <a:lnTo>
                    <a:pt x="4028440" y="4112405"/>
                  </a:lnTo>
                  <a:lnTo>
                    <a:pt x="7620000" y="4114945"/>
                  </a:lnTo>
                  <a:lnTo>
                    <a:pt x="7620000" y="3756805"/>
                  </a:lnTo>
                  <a:lnTo>
                    <a:pt x="7623809" y="5080"/>
                  </a:lnTo>
                  <a:lnTo>
                    <a:pt x="3810" y="0"/>
                  </a:lnTo>
                  <a:close/>
                </a:path>
              </a:pathLst>
            </a:custGeom>
            <a:solidFill>
              <a:srgbClr val="FEBF0E"/>
            </a:solidFill>
          </p:spPr>
        </p:sp>
      </p:grpSp>
      <p:grpSp>
        <p:nvGrpSpPr>
          <p:cNvPr name="Group 7" id="7"/>
          <p:cNvGrpSpPr/>
          <p:nvPr/>
        </p:nvGrpSpPr>
        <p:grpSpPr>
          <a:xfrm rot="-10800000">
            <a:off x="6244004" y="6767002"/>
            <a:ext cx="5799992" cy="3519998"/>
            <a:chOff x="0" y="0"/>
            <a:chExt cx="7620000" cy="4624556"/>
          </a:xfrm>
        </p:grpSpPr>
        <p:sp>
          <p:nvSpPr>
            <p:cNvPr name="Freeform 8" id="8"/>
            <p:cNvSpPr/>
            <p:nvPr/>
          </p:nvSpPr>
          <p:spPr>
            <a:xfrm flipH="false" flipV="false" rot="0">
              <a:off x="-1270" y="-2540"/>
              <a:ext cx="7623809" cy="4627095"/>
            </a:xfrm>
            <a:custGeom>
              <a:avLst/>
              <a:gdLst/>
              <a:ahLst/>
              <a:cxnLst/>
              <a:rect r="r" b="b" t="t" l="l"/>
              <a:pathLst>
                <a:path h="4627095" w="7623809">
                  <a:moveTo>
                    <a:pt x="3810" y="0"/>
                  </a:moveTo>
                  <a:lnTo>
                    <a:pt x="0" y="3736825"/>
                  </a:lnTo>
                  <a:lnTo>
                    <a:pt x="0" y="4094965"/>
                  </a:lnTo>
                  <a:lnTo>
                    <a:pt x="3591560" y="4097506"/>
                  </a:lnTo>
                  <a:lnTo>
                    <a:pt x="3810000" y="4627095"/>
                  </a:lnTo>
                  <a:lnTo>
                    <a:pt x="4028440" y="4097506"/>
                  </a:lnTo>
                  <a:lnTo>
                    <a:pt x="7620000" y="4100045"/>
                  </a:lnTo>
                  <a:lnTo>
                    <a:pt x="7620000" y="3741906"/>
                  </a:lnTo>
                  <a:lnTo>
                    <a:pt x="7623809" y="5080"/>
                  </a:lnTo>
                  <a:lnTo>
                    <a:pt x="3810" y="0"/>
                  </a:lnTo>
                  <a:close/>
                </a:path>
              </a:pathLst>
            </a:custGeom>
            <a:solidFill>
              <a:srgbClr val="203965"/>
            </a:solidFill>
          </p:spPr>
        </p:sp>
      </p:grpSp>
      <p:sp>
        <p:nvSpPr>
          <p:cNvPr name="Freeform 9" id="9"/>
          <p:cNvSpPr/>
          <p:nvPr/>
        </p:nvSpPr>
        <p:spPr>
          <a:xfrm flipH="false" flipV="false" rot="0">
            <a:off x="6492651" y="3638373"/>
            <a:ext cx="5403357" cy="2877112"/>
          </a:xfrm>
          <a:custGeom>
            <a:avLst/>
            <a:gdLst/>
            <a:ahLst/>
            <a:cxnLst/>
            <a:rect r="r" b="b" t="t" l="l"/>
            <a:pathLst>
              <a:path h="2877112" w="5403357">
                <a:moveTo>
                  <a:pt x="0" y="0"/>
                </a:moveTo>
                <a:lnTo>
                  <a:pt x="5403357" y="0"/>
                </a:lnTo>
                <a:lnTo>
                  <a:pt x="5403357" y="2877112"/>
                </a:lnTo>
                <a:lnTo>
                  <a:pt x="0" y="2877112"/>
                </a:lnTo>
                <a:lnTo>
                  <a:pt x="0" y="0"/>
                </a:lnTo>
                <a:close/>
              </a:path>
            </a:pathLst>
          </a:custGeom>
          <a:blipFill>
            <a:blip r:embed="rId2"/>
            <a:stretch>
              <a:fillRect l="0" t="0" r="0" b="0"/>
            </a:stretch>
          </a:blipFill>
        </p:spPr>
      </p:sp>
      <p:sp>
        <p:nvSpPr>
          <p:cNvPr name="Freeform 10" id="10"/>
          <p:cNvSpPr/>
          <p:nvPr/>
        </p:nvSpPr>
        <p:spPr>
          <a:xfrm flipH="false" flipV="false" rot="0">
            <a:off x="196664" y="7397522"/>
            <a:ext cx="5779465" cy="2593185"/>
          </a:xfrm>
          <a:custGeom>
            <a:avLst/>
            <a:gdLst/>
            <a:ahLst/>
            <a:cxnLst/>
            <a:rect r="r" b="b" t="t" l="l"/>
            <a:pathLst>
              <a:path h="2593185" w="5779465">
                <a:moveTo>
                  <a:pt x="0" y="0"/>
                </a:moveTo>
                <a:lnTo>
                  <a:pt x="5779465" y="0"/>
                </a:lnTo>
                <a:lnTo>
                  <a:pt x="5779465" y="2593185"/>
                </a:lnTo>
                <a:lnTo>
                  <a:pt x="0" y="2593185"/>
                </a:lnTo>
                <a:lnTo>
                  <a:pt x="0" y="0"/>
                </a:lnTo>
                <a:close/>
              </a:path>
            </a:pathLst>
          </a:custGeom>
          <a:blipFill>
            <a:blip r:embed="rId3"/>
            <a:stretch>
              <a:fillRect l="-1538" t="0" r="-1538" b="0"/>
            </a:stretch>
          </a:blipFill>
        </p:spPr>
      </p:sp>
      <p:sp>
        <p:nvSpPr>
          <p:cNvPr name="Freeform 11" id="11"/>
          <p:cNvSpPr/>
          <p:nvPr/>
        </p:nvSpPr>
        <p:spPr>
          <a:xfrm flipH="false" flipV="false" rot="0">
            <a:off x="12645433" y="7215277"/>
            <a:ext cx="5346394" cy="2882860"/>
          </a:xfrm>
          <a:custGeom>
            <a:avLst/>
            <a:gdLst/>
            <a:ahLst/>
            <a:cxnLst/>
            <a:rect r="r" b="b" t="t" l="l"/>
            <a:pathLst>
              <a:path h="2882860" w="5346394">
                <a:moveTo>
                  <a:pt x="0" y="0"/>
                </a:moveTo>
                <a:lnTo>
                  <a:pt x="5346394" y="0"/>
                </a:lnTo>
                <a:lnTo>
                  <a:pt x="5346394" y="2882860"/>
                </a:lnTo>
                <a:lnTo>
                  <a:pt x="0" y="2882860"/>
                </a:lnTo>
                <a:lnTo>
                  <a:pt x="0" y="0"/>
                </a:lnTo>
                <a:close/>
              </a:path>
            </a:pathLst>
          </a:custGeom>
          <a:blipFill>
            <a:blip r:embed="rId4"/>
            <a:stretch>
              <a:fillRect l="0" t="0" r="0" b="0"/>
            </a:stretch>
          </a:blipFill>
        </p:spPr>
      </p:sp>
      <p:sp>
        <p:nvSpPr>
          <p:cNvPr name="TextBox 12" id="12"/>
          <p:cNvSpPr txBox="true"/>
          <p:nvPr/>
        </p:nvSpPr>
        <p:spPr>
          <a:xfrm rot="0">
            <a:off x="6638255" y="1099315"/>
            <a:ext cx="11649745" cy="1487007"/>
          </a:xfrm>
          <a:prstGeom prst="rect">
            <a:avLst/>
          </a:prstGeom>
        </p:spPr>
        <p:txBody>
          <a:bodyPr anchor="t" rtlCol="false" tIns="0" lIns="0" bIns="0" rIns="0">
            <a:spAutoFit/>
          </a:bodyPr>
          <a:lstStyle/>
          <a:p>
            <a:pPr algn="just">
              <a:lnSpc>
                <a:spcPts val="2962"/>
              </a:lnSpc>
            </a:pPr>
            <a:r>
              <a:rPr lang="en-US" sz="1851">
                <a:solidFill>
                  <a:srgbClr val="000000"/>
                </a:solidFill>
                <a:latin typeface="Nunito Sans"/>
              </a:rPr>
              <a:t>The transparent nature of blockchain ensures that all transactions are publicly recorded. Anyone can view the donation ledger, providing an open and easily accessible record of all contributions and disbursements. Donors can independently verify the flow of funds, ensuring their donations reach their intended destinations.</a:t>
            </a:r>
          </a:p>
          <a:p>
            <a:pPr>
              <a:lnSpc>
                <a:spcPts val="2962"/>
              </a:lnSpc>
            </a:pPr>
          </a:p>
        </p:txBody>
      </p:sp>
      <p:sp>
        <p:nvSpPr>
          <p:cNvPr name="TextBox 13" id="13"/>
          <p:cNvSpPr txBox="true"/>
          <p:nvPr/>
        </p:nvSpPr>
        <p:spPr>
          <a:xfrm rot="0">
            <a:off x="0" y="3914432"/>
            <a:ext cx="4358622" cy="649403"/>
          </a:xfrm>
          <a:prstGeom prst="rect">
            <a:avLst/>
          </a:prstGeom>
        </p:spPr>
        <p:txBody>
          <a:bodyPr anchor="t" rtlCol="false" tIns="0" lIns="0" bIns="0" rIns="0">
            <a:spAutoFit/>
          </a:bodyPr>
          <a:lstStyle/>
          <a:p>
            <a:pPr>
              <a:lnSpc>
                <a:spcPts val="2622"/>
              </a:lnSpc>
            </a:pPr>
            <a:r>
              <a:rPr lang="en-US" sz="2384">
                <a:solidFill>
                  <a:srgbClr val="000000"/>
                </a:solidFill>
                <a:latin typeface="Nunito Sans Bold"/>
              </a:rPr>
              <a:t>Immutable Record Keeping:</a:t>
            </a:r>
          </a:p>
          <a:p>
            <a:pPr>
              <a:lnSpc>
                <a:spcPts val="2622"/>
              </a:lnSpc>
            </a:pPr>
          </a:p>
        </p:txBody>
      </p:sp>
      <p:sp>
        <p:nvSpPr>
          <p:cNvPr name="TextBox 14" id="14"/>
          <p:cNvSpPr txBox="true"/>
          <p:nvPr/>
        </p:nvSpPr>
        <p:spPr>
          <a:xfrm rot="0">
            <a:off x="0" y="4344487"/>
            <a:ext cx="5799992" cy="2657475"/>
          </a:xfrm>
          <a:prstGeom prst="rect">
            <a:avLst/>
          </a:prstGeom>
        </p:spPr>
        <p:txBody>
          <a:bodyPr anchor="t" rtlCol="false" tIns="0" lIns="0" bIns="0" rIns="0">
            <a:spAutoFit/>
          </a:bodyPr>
          <a:lstStyle/>
          <a:p>
            <a:pPr algn="just">
              <a:lnSpc>
                <a:spcPts val="3000"/>
              </a:lnSpc>
            </a:pPr>
            <a:r>
              <a:rPr lang="en-US" sz="1875">
                <a:solidFill>
                  <a:srgbClr val="000000"/>
                </a:solidFill>
                <a:latin typeface="Nunito Sans"/>
              </a:rPr>
              <a:t>Blockchain operates on the principle of immutability. Once a donation transaction is recorded on the blockchain, it becomes a permanent and unalterable entry. This ensures that all donation records are tamper-proof and transparent. </a:t>
            </a:r>
          </a:p>
          <a:p>
            <a:pPr>
              <a:lnSpc>
                <a:spcPts val="3000"/>
              </a:lnSpc>
            </a:pPr>
          </a:p>
          <a:p>
            <a:pPr>
              <a:lnSpc>
                <a:spcPts val="3000"/>
              </a:lnSpc>
            </a:pPr>
          </a:p>
        </p:txBody>
      </p:sp>
      <p:sp>
        <p:nvSpPr>
          <p:cNvPr name="TextBox 15" id="15"/>
          <p:cNvSpPr txBox="true"/>
          <p:nvPr/>
        </p:nvSpPr>
        <p:spPr>
          <a:xfrm rot="0">
            <a:off x="6382340" y="7234327"/>
            <a:ext cx="4358622" cy="345440"/>
          </a:xfrm>
          <a:prstGeom prst="rect">
            <a:avLst/>
          </a:prstGeom>
        </p:spPr>
        <p:txBody>
          <a:bodyPr anchor="t" rtlCol="false" tIns="0" lIns="0" bIns="0" rIns="0">
            <a:spAutoFit/>
          </a:bodyPr>
          <a:lstStyle/>
          <a:p>
            <a:pPr>
              <a:lnSpc>
                <a:spcPts val="2695"/>
              </a:lnSpc>
            </a:pPr>
            <a:r>
              <a:rPr lang="en-US" sz="2450">
                <a:solidFill>
                  <a:srgbClr val="FFFFFF"/>
                </a:solidFill>
                <a:latin typeface="Nunito Sans Bold"/>
              </a:rPr>
              <a:t>Auditing and Compliance</a:t>
            </a:r>
          </a:p>
        </p:txBody>
      </p:sp>
      <p:sp>
        <p:nvSpPr>
          <p:cNvPr name="TextBox 16" id="16"/>
          <p:cNvSpPr txBox="true"/>
          <p:nvPr/>
        </p:nvSpPr>
        <p:spPr>
          <a:xfrm rot="0">
            <a:off x="6382340" y="7970893"/>
            <a:ext cx="5513667" cy="2495092"/>
          </a:xfrm>
          <a:prstGeom prst="rect">
            <a:avLst/>
          </a:prstGeom>
        </p:spPr>
        <p:txBody>
          <a:bodyPr anchor="t" rtlCol="false" tIns="0" lIns="0" bIns="0" rIns="0">
            <a:spAutoFit/>
          </a:bodyPr>
          <a:lstStyle/>
          <a:p>
            <a:pPr algn="just">
              <a:lnSpc>
                <a:spcPts val="2874"/>
              </a:lnSpc>
            </a:pPr>
            <a:r>
              <a:rPr lang="en-US" sz="1796">
                <a:solidFill>
                  <a:srgbClr val="FFFFFF"/>
                </a:solidFill>
                <a:latin typeface="Nunito Sans"/>
              </a:rPr>
              <a:t>Blockchain simplifies auditing processes for charitable organizations. Auditors can access a complete and transparent history of financial transactions, making it easier to ensure compliance with regulatory requirements and financial integrity.</a:t>
            </a:r>
          </a:p>
          <a:p>
            <a:pPr>
              <a:lnSpc>
                <a:spcPts val="2874"/>
              </a:lnSpc>
            </a:pPr>
            <a:r>
              <a:rPr lang="en-US" sz="1796">
                <a:solidFill>
                  <a:srgbClr val="FFFFFF"/>
                </a:solidFill>
                <a:latin typeface="Nunito Sans"/>
              </a:rPr>
              <a:t> </a:t>
            </a:r>
          </a:p>
          <a:p>
            <a:pPr>
              <a:lnSpc>
                <a:spcPts val="2874"/>
              </a:lnSpc>
            </a:pPr>
          </a:p>
        </p:txBody>
      </p:sp>
      <p:sp>
        <p:nvSpPr>
          <p:cNvPr name="TextBox 17" id="17"/>
          <p:cNvSpPr txBox="true"/>
          <p:nvPr/>
        </p:nvSpPr>
        <p:spPr>
          <a:xfrm rot="0">
            <a:off x="12488008" y="3904907"/>
            <a:ext cx="4642905" cy="698246"/>
          </a:xfrm>
          <a:prstGeom prst="rect">
            <a:avLst/>
          </a:prstGeom>
        </p:spPr>
        <p:txBody>
          <a:bodyPr anchor="t" rtlCol="false" tIns="0" lIns="0" bIns="0" rIns="0">
            <a:spAutoFit/>
          </a:bodyPr>
          <a:lstStyle/>
          <a:p>
            <a:pPr>
              <a:lnSpc>
                <a:spcPts val="2727"/>
              </a:lnSpc>
            </a:pPr>
            <a:r>
              <a:rPr lang="en-US" sz="2479">
                <a:solidFill>
                  <a:srgbClr val="000000"/>
                </a:solidFill>
                <a:latin typeface="Nunito Sans Bold"/>
              </a:rPr>
              <a:t>Decentralization:</a:t>
            </a:r>
          </a:p>
          <a:p>
            <a:pPr>
              <a:lnSpc>
                <a:spcPts val="2727"/>
              </a:lnSpc>
            </a:pPr>
          </a:p>
        </p:txBody>
      </p:sp>
      <p:sp>
        <p:nvSpPr>
          <p:cNvPr name="TextBox 18" id="18"/>
          <p:cNvSpPr txBox="true"/>
          <p:nvPr/>
        </p:nvSpPr>
        <p:spPr>
          <a:xfrm rot="0">
            <a:off x="12491671" y="4344487"/>
            <a:ext cx="6185356" cy="2240756"/>
          </a:xfrm>
          <a:prstGeom prst="rect">
            <a:avLst/>
          </a:prstGeom>
        </p:spPr>
        <p:txBody>
          <a:bodyPr anchor="t" rtlCol="false" tIns="0" lIns="0" bIns="0" rIns="0">
            <a:spAutoFit/>
          </a:bodyPr>
          <a:lstStyle/>
          <a:p>
            <a:pPr>
              <a:lnSpc>
                <a:spcPts val="3000"/>
              </a:lnSpc>
            </a:pPr>
            <a:r>
              <a:rPr lang="en-US" sz="1875">
                <a:solidFill>
                  <a:srgbClr val="000000"/>
                </a:solidFill>
                <a:latin typeface="Nunito Sans"/>
              </a:rPr>
              <a:t>Blockchain is decentralized, meaning it operates on a distributed network of nodes rather than a centralized authority. This decentralization eliminates the need for intermediaries, reducing the risk of mismanagement and allowing for greater transparency.</a:t>
            </a:r>
          </a:p>
          <a:p>
            <a:pPr>
              <a:lnSpc>
                <a:spcPts val="3000"/>
              </a:lnSpc>
            </a:pPr>
          </a:p>
        </p:txBody>
      </p:sp>
      <p:sp>
        <p:nvSpPr>
          <p:cNvPr name="TextBox 19" id="19"/>
          <p:cNvSpPr txBox="true"/>
          <p:nvPr/>
        </p:nvSpPr>
        <p:spPr>
          <a:xfrm rot="0">
            <a:off x="0" y="970824"/>
            <a:ext cx="12488008" cy="1276899"/>
          </a:xfrm>
          <a:prstGeom prst="rect">
            <a:avLst/>
          </a:prstGeom>
        </p:spPr>
        <p:txBody>
          <a:bodyPr anchor="t" rtlCol="false" tIns="0" lIns="0" bIns="0" rIns="0">
            <a:spAutoFit/>
          </a:bodyPr>
          <a:lstStyle/>
          <a:p>
            <a:pPr algn="just">
              <a:lnSpc>
                <a:spcPts val="5002"/>
              </a:lnSpc>
            </a:pPr>
            <a:r>
              <a:rPr lang="en-US" sz="4547">
                <a:solidFill>
                  <a:srgbClr val="FEBF0E"/>
                </a:solidFill>
                <a:latin typeface="Nunito Sans Bold"/>
              </a:rPr>
              <a:t>Features of</a:t>
            </a:r>
          </a:p>
          <a:p>
            <a:pPr algn="just">
              <a:lnSpc>
                <a:spcPts val="5002"/>
              </a:lnSpc>
            </a:pPr>
            <a:r>
              <a:rPr lang="en-US" sz="4547">
                <a:solidFill>
                  <a:srgbClr val="FEBF0E"/>
                </a:solidFill>
                <a:latin typeface="Nunito Sans Bold"/>
              </a:rPr>
              <a:t>Block chain Technolgy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F1F2"/>
        </a:solidFill>
      </p:bgPr>
    </p:bg>
    <p:spTree>
      <p:nvGrpSpPr>
        <p:cNvPr id="1" name=""/>
        <p:cNvGrpSpPr/>
        <p:nvPr/>
      </p:nvGrpSpPr>
      <p:grpSpPr>
        <a:xfrm>
          <a:off x="0" y="0"/>
          <a:ext cx="0" cy="0"/>
          <a:chOff x="0" y="0"/>
          <a:chExt cx="0" cy="0"/>
        </a:xfrm>
      </p:grpSpPr>
      <p:grpSp>
        <p:nvGrpSpPr>
          <p:cNvPr name="Group 2" id="2"/>
          <p:cNvGrpSpPr/>
          <p:nvPr/>
        </p:nvGrpSpPr>
        <p:grpSpPr>
          <a:xfrm rot="-5400000">
            <a:off x="1154374" y="4328664"/>
            <a:ext cx="6799283" cy="3059989"/>
            <a:chOff x="0" y="0"/>
            <a:chExt cx="6741304" cy="3033896"/>
          </a:xfrm>
        </p:grpSpPr>
        <p:sp>
          <p:nvSpPr>
            <p:cNvPr name="Freeform 3" id="3"/>
            <p:cNvSpPr/>
            <p:nvPr/>
          </p:nvSpPr>
          <p:spPr>
            <a:xfrm flipH="false" flipV="false" rot="0">
              <a:off x="0" y="0"/>
              <a:ext cx="6741304" cy="3033896"/>
            </a:xfrm>
            <a:custGeom>
              <a:avLst/>
              <a:gdLst/>
              <a:ahLst/>
              <a:cxnLst/>
              <a:rect r="r" b="b" t="t" l="l"/>
              <a:pathLst>
                <a:path h="3033896" w="6741304">
                  <a:moveTo>
                    <a:pt x="496570" y="0"/>
                  </a:moveTo>
                  <a:lnTo>
                    <a:pt x="496570" y="3033896"/>
                  </a:lnTo>
                  <a:lnTo>
                    <a:pt x="4995054" y="3033896"/>
                  </a:lnTo>
                  <a:lnTo>
                    <a:pt x="4995054" y="0"/>
                  </a:lnTo>
                  <a:cubicBezTo>
                    <a:pt x="4995054" y="0"/>
                    <a:pt x="496570" y="0"/>
                    <a:pt x="496570" y="0"/>
                  </a:cubicBezTo>
                  <a:close/>
                  <a:moveTo>
                    <a:pt x="5491624" y="485006"/>
                  </a:moveTo>
                  <a:lnTo>
                    <a:pt x="5491624" y="455887"/>
                  </a:lnTo>
                  <a:cubicBezTo>
                    <a:pt x="5491624" y="222250"/>
                    <a:pt x="5269374" y="0"/>
                    <a:pt x="4995054" y="0"/>
                  </a:cubicBezTo>
                  <a:lnTo>
                    <a:pt x="4995054" y="3033896"/>
                  </a:lnTo>
                  <a:cubicBezTo>
                    <a:pt x="5269374" y="3033896"/>
                    <a:pt x="5491624" y="2811646"/>
                    <a:pt x="5491624" y="2537326"/>
                  </a:cubicBezTo>
                  <a:lnTo>
                    <a:pt x="5491624" y="957446"/>
                  </a:lnTo>
                  <a:cubicBezTo>
                    <a:pt x="5999624" y="972686"/>
                    <a:pt x="6503814" y="948556"/>
                    <a:pt x="6741304" y="991736"/>
                  </a:cubicBezTo>
                  <a:cubicBezTo>
                    <a:pt x="6337444" y="805046"/>
                    <a:pt x="5903104" y="669156"/>
                    <a:pt x="5491624" y="485006"/>
                  </a:cubicBezTo>
                  <a:close/>
                  <a:moveTo>
                    <a:pt x="0" y="455887"/>
                  </a:moveTo>
                  <a:lnTo>
                    <a:pt x="0" y="2537326"/>
                  </a:lnTo>
                  <a:cubicBezTo>
                    <a:pt x="0" y="2811646"/>
                    <a:pt x="222250" y="3033896"/>
                    <a:pt x="496570" y="3033896"/>
                  </a:cubicBezTo>
                  <a:lnTo>
                    <a:pt x="496570" y="0"/>
                  </a:lnTo>
                  <a:cubicBezTo>
                    <a:pt x="222250" y="0"/>
                    <a:pt x="0" y="222250"/>
                    <a:pt x="0" y="455887"/>
                  </a:cubicBezTo>
                  <a:close/>
                </a:path>
              </a:pathLst>
            </a:custGeom>
            <a:solidFill>
              <a:srgbClr val="F2F1F2"/>
            </a:solidFill>
          </p:spPr>
        </p:sp>
      </p:grpSp>
      <p:grpSp>
        <p:nvGrpSpPr>
          <p:cNvPr name="Group 4" id="4"/>
          <p:cNvGrpSpPr/>
          <p:nvPr/>
        </p:nvGrpSpPr>
        <p:grpSpPr>
          <a:xfrm rot="-5400000">
            <a:off x="7274353" y="4328664"/>
            <a:ext cx="6799283" cy="3059989"/>
            <a:chOff x="0" y="0"/>
            <a:chExt cx="6741304" cy="3033896"/>
          </a:xfrm>
        </p:grpSpPr>
        <p:sp>
          <p:nvSpPr>
            <p:cNvPr name="Freeform 5" id="5"/>
            <p:cNvSpPr/>
            <p:nvPr/>
          </p:nvSpPr>
          <p:spPr>
            <a:xfrm flipH="false" flipV="false" rot="0">
              <a:off x="0" y="0"/>
              <a:ext cx="6741304" cy="3033896"/>
            </a:xfrm>
            <a:custGeom>
              <a:avLst/>
              <a:gdLst/>
              <a:ahLst/>
              <a:cxnLst/>
              <a:rect r="r" b="b" t="t" l="l"/>
              <a:pathLst>
                <a:path h="3033896" w="6741304">
                  <a:moveTo>
                    <a:pt x="496570" y="0"/>
                  </a:moveTo>
                  <a:lnTo>
                    <a:pt x="496570" y="3033896"/>
                  </a:lnTo>
                  <a:lnTo>
                    <a:pt x="4995054" y="3033896"/>
                  </a:lnTo>
                  <a:lnTo>
                    <a:pt x="4995054" y="0"/>
                  </a:lnTo>
                  <a:cubicBezTo>
                    <a:pt x="4995054" y="0"/>
                    <a:pt x="496570" y="0"/>
                    <a:pt x="496570" y="0"/>
                  </a:cubicBezTo>
                  <a:close/>
                  <a:moveTo>
                    <a:pt x="5491624" y="485006"/>
                  </a:moveTo>
                  <a:lnTo>
                    <a:pt x="5491624" y="455887"/>
                  </a:lnTo>
                  <a:cubicBezTo>
                    <a:pt x="5491624" y="222250"/>
                    <a:pt x="5269374" y="0"/>
                    <a:pt x="4995054" y="0"/>
                  </a:cubicBezTo>
                  <a:lnTo>
                    <a:pt x="4995054" y="3033896"/>
                  </a:lnTo>
                  <a:cubicBezTo>
                    <a:pt x="5269374" y="3033896"/>
                    <a:pt x="5491624" y="2811646"/>
                    <a:pt x="5491624" y="2537326"/>
                  </a:cubicBezTo>
                  <a:lnTo>
                    <a:pt x="5491624" y="957446"/>
                  </a:lnTo>
                  <a:cubicBezTo>
                    <a:pt x="5999624" y="972686"/>
                    <a:pt x="6503814" y="948556"/>
                    <a:pt x="6741304" y="991736"/>
                  </a:cubicBezTo>
                  <a:cubicBezTo>
                    <a:pt x="6337444" y="805046"/>
                    <a:pt x="5903104" y="669156"/>
                    <a:pt x="5491624" y="485006"/>
                  </a:cubicBezTo>
                  <a:close/>
                  <a:moveTo>
                    <a:pt x="0" y="455887"/>
                  </a:moveTo>
                  <a:lnTo>
                    <a:pt x="0" y="2537326"/>
                  </a:lnTo>
                  <a:cubicBezTo>
                    <a:pt x="0" y="2811646"/>
                    <a:pt x="222250" y="3033896"/>
                    <a:pt x="496570" y="3033896"/>
                  </a:cubicBezTo>
                  <a:lnTo>
                    <a:pt x="496570" y="0"/>
                  </a:lnTo>
                  <a:cubicBezTo>
                    <a:pt x="222250" y="0"/>
                    <a:pt x="0" y="222250"/>
                    <a:pt x="0" y="455887"/>
                  </a:cubicBezTo>
                  <a:close/>
                </a:path>
              </a:pathLst>
            </a:custGeom>
            <a:solidFill>
              <a:srgbClr val="F2F1F2"/>
            </a:solidFill>
          </p:spPr>
        </p:sp>
      </p:grpSp>
      <p:grpSp>
        <p:nvGrpSpPr>
          <p:cNvPr name="Group 6" id="6"/>
          <p:cNvGrpSpPr/>
          <p:nvPr/>
        </p:nvGrpSpPr>
        <p:grpSpPr>
          <a:xfrm rot="0">
            <a:off x="0" y="0"/>
            <a:ext cx="18288000" cy="4826730"/>
            <a:chOff x="0" y="0"/>
            <a:chExt cx="6671512" cy="1760804"/>
          </a:xfrm>
        </p:grpSpPr>
        <p:sp>
          <p:nvSpPr>
            <p:cNvPr name="Freeform 7" id="7"/>
            <p:cNvSpPr/>
            <p:nvPr/>
          </p:nvSpPr>
          <p:spPr>
            <a:xfrm flipH="false" flipV="false" rot="0">
              <a:off x="0" y="0"/>
              <a:ext cx="6671512" cy="1760804"/>
            </a:xfrm>
            <a:custGeom>
              <a:avLst/>
              <a:gdLst/>
              <a:ahLst/>
              <a:cxnLst/>
              <a:rect r="r" b="b" t="t" l="l"/>
              <a:pathLst>
                <a:path h="1760804" w="6671512">
                  <a:moveTo>
                    <a:pt x="0" y="0"/>
                  </a:moveTo>
                  <a:lnTo>
                    <a:pt x="6671512" y="0"/>
                  </a:lnTo>
                  <a:lnTo>
                    <a:pt x="6671512" y="1760804"/>
                  </a:lnTo>
                  <a:lnTo>
                    <a:pt x="0" y="1760804"/>
                  </a:lnTo>
                  <a:close/>
                </a:path>
              </a:pathLst>
            </a:custGeom>
            <a:solidFill>
              <a:srgbClr val="203965"/>
            </a:solidFill>
          </p:spPr>
        </p:sp>
      </p:grpSp>
      <p:sp>
        <p:nvSpPr>
          <p:cNvPr name="Freeform 8" id="8"/>
          <p:cNvSpPr/>
          <p:nvPr/>
        </p:nvSpPr>
        <p:spPr>
          <a:xfrm flipH="false" flipV="false" rot="0">
            <a:off x="0" y="0"/>
            <a:ext cx="18288000" cy="4826730"/>
          </a:xfrm>
          <a:custGeom>
            <a:avLst/>
            <a:gdLst/>
            <a:ahLst/>
            <a:cxnLst/>
            <a:rect r="r" b="b" t="t" l="l"/>
            <a:pathLst>
              <a:path h="4826730" w="18288000">
                <a:moveTo>
                  <a:pt x="0" y="0"/>
                </a:moveTo>
                <a:lnTo>
                  <a:pt x="18288000" y="0"/>
                </a:lnTo>
                <a:lnTo>
                  <a:pt x="18288000" y="4826730"/>
                </a:lnTo>
                <a:lnTo>
                  <a:pt x="0" y="4826730"/>
                </a:lnTo>
                <a:lnTo>
                  <a:pt x="0" y="0"/>
                </a:lnTo>
                <a:close/>
              </a:path>
            </a:pathLst>
          </a:custGeom>
          <a:blipFill>
            <a:blip r:embed="rId2">
              <a:alphaModFix amt="9999"/>
            </a:blip>
            <a:stretch>
              <a:fillRect l="0" t="-56716" r="0" b="-95718"/>
            </a:stretch>
          </a:blipFill>
        </p:spPr>
      </p:sp>
      <p:sp>
        <p:nvSpPr>
          <p:cNvPr name="AutoShape 9" id="9"/>
          <p:cNvSpPr/>
          <p:nvPr/>
        </p:nvSpPr>
        <p:spPr>
          <a:xfrm rot="-5392219">
            <a:off x="8309740" y="1588131"/>
            <a:ext cx="878684" cy="0"/>
          </a:xfrm>
          <a:prstGeom prst="line">
            <a:avLst/>
          </a:prstGeom>
          <a:ln cap="flat" w="57150">
            <a:solidFill>
              <a:srgbClr val="FFFFFF"/>
            </a:solidFill>
            <a:prstDash val="solid"/>
            <a:headEnd type="none" len="sm" w="sm"/>
            <a:tailEnd type="none" len="sm" w="sm"/>
          </a:ln>
        </p:spPr>
      </p:sp>
      <p:grpSp>
        <p:nvGrpSpPr>
          <p:cNvPr name="Group 10" id="10"/>
          <p:cNvGrpSpPr/>
          <p:nvPr/>
        </p:nvGrpSpPr>
        <p:grpSpPr>
          <a:xfrm rot="0">
            <a:off x="3441720" y="3714434"/>
            <a:ext cx="2224592" cy="2224592"/>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12" id="12"/>
          <p:cNvGrpSpPr/>
          <p:nvPr/>
        </p:nvGrpSpPr>
        <p:grpSpPr>
          <a:xfrm rot="0">
            <a:off x="3524299" y="3797013"/>
            <a:ext cx="2059433" cy="2059433"/>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BF0E"/>
            </a:solidFill>
          </p:spPr>
        </p:sp>
      </p:grpSp>
      <p:grpSp>
        <p:nvGrpSpPr>
          <p:cNvPr name="Group 14" id="14"/>
          <p:cNvGrpSpPr/>
          <p:nvPr/>
        </p:nvGrpSpPr>
        <p:grpSpPr>
          <a:xfrm rot="0">
            <a:off x="6501710" y="3714434"/>
            <a:ext cx="2224592" cy="2224592"/>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BF0E"/>
            </a:solidFill>
          </p:spPr>
        </p:sp>
      </p:grpSp>
      <p:grpSp>
        <p:nvGrpSpPr>
          <p:cNvPr name="Group 16" id="16"/>
          <p:cNvGrpSpPr/>
          <p:nvPr/>
        </p:nvGrpSpPr>
        <p:grpSpPr>
          <a:xfrm rot="0">
            <a:off x="6584289" y="3797013"/>
            <a:ext cx="2059433" cy="2059433"/>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03965"/>
            </a:solidFill>
          </p:spPr>
        </p:sp>
      </p:grpSp>
      <p:grpSp>
        <p:nvGrpSpPr>
          <p:cNvPr name="Group 18" id="18"/>
          <p:cNvGrpSpPr/>
          <p:nvPr/>
        </p:nvGrpSpPr>
        <p:grpSpPr>
          <a:xfrm rot="0">
            <a:off x="9561699" y="3714434"/>
            <a:ext cx="2224592" cy="2224592"/>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20" id="20"/>
          <p:cNvGrpSpPr/>
          <p:nvPr/>
        </p:nvGrpSpPr>
        <p:grpSpPr>
          <a:xfrm rot="0">
            <a:off x="9644278" y="3797013"/>
            <a:ext cx="2059433" cy="2059433"/>
            <a:chOff x="0" y="0"/>
            <a:chExt cx="6350000" cy="6350000"/>
          </a:xfrm>
        </p:grpSpPr>
        <p:sp>
          <p:nvSpPr>
            <p:cNvPr name="Freeform 21" id="2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BF0E"/>
            </a:solidFill>
          </p:spPr>
        </p:sp>
      </p:grpSp>
      <p:grpSp>
        <p:nvGrpSpPr>
          <p:cNvPr name="Group 22" id="22"/>
          <p:cNvGrpSpPr/>
          <p:nvPr/>
        </p:nvGrpSpPr>
        <p:grpSpPr>
          <a:xfrm rot="0">
            <a:off x="12621688" y="3714434"/>
            <a:ext cx="2224592" cy="2224592"/>
            <a:chOff x="0" y="0"/>
            <a:chExt cx="6350000" cy="6350000"/>
          </a:xfrm>
        </p:grpSpPr>
        <p:sp>
          <p:nvSpPr>
            <p:cNvPr name="Freeform 23" id="2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BF0E"/>
            </a:solidFill>
          </p:spPr>
        </p:sp>
      </p:grpSp>
      <p:grpSp>
        <p:nvGrpSpPr>
          <p:cNvPr name="Group 24" id="24"/>
          <p:cNvGrpSpPr/>
          <p:nvPr/>
        </p:nvGrpSpPr>
        <p:grpSpPr>
          <a:xfrm rot="0">
            <a:off x="12704267" y="3797013"/>
            <a:ext cx="2059433" cy="2059433"/>
            <a:chOff x="0" y="0"/>
            <a:chExt cx="6350000" cy="6350000"/>
          </a:xfrm>
        </p:grpSpPr>
        <p:sp>
          <p:nvSpPr>
            <p:cNvPr name="Freeform 25" id="2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03965"/>
            </a:solidFill>
          </p:spPr>
        </p:sp>
      </p:grpSp>
      <p:sp>
        <p:nvSpPr>
          <p:cNvPr name="Freeform 26" id="26"/>
          <p:cNvSpPr/>
          <p:nvPr/>
        </p:nvSpPr>
        <p:spPr>
          <a:xfrm flipH="false" flipV="false" rot="0">
            <a:off x="4065319" y="4338033"/>
            <a:ext cx="977394" cy="977394"/>
          </a:xfrm>
          <a:custGeom>
            <a:avLst/>
            <a:gdLst/>
            <a:ahLst/>
            <a:cxnLst/>
            <a:rect r="r" b="b" t="t" l="l"/>
            <a:pathLst>
              <a:path h="977394" w="977394">
                <a:moveTo>
                  <a:pt x="0" y="0"/>
                </a:moveTo>
                <a:lnTo>
                  <a:pt x="977394" y="0"/>
                </a:lnTo>
                <a:lnTo>
                  <a:pt x="977394" y="977394"/>
                </a:lnTo>
                <a:lnTo>
                  <a:pt x="0" y="977394"/>
                </a:lnTo>
                <a:lnTo>
                  <a:pt x="0" y="0"/>
                </a:lnTo>
                <a:close/>
              </a:path>
            </a:pathLst>
          </a:custGeom>
          <a:blipFill>
            <a:blip r:embed="rId3"/>
            <a:stretch>
              <a:fillRect l="0" t="0" r="0" b="0"/>
            </a:stretch>
          </a:blipFill>
        </p:spPr>
      </p:sp>
      <p:sp>
        <p:nvSpPr>
          <p:cNvPr name="Freeform 27" id="27"/>
          <p:cNvSpPr/>
          <p:nvPr/>
        </p:nvSpPr>
        <p:spPr>
          <a:xfrm flipH="false" flipV="false" rot="0">
            <a:off x="7215590" y="4338033"/>
            <a:ext cx="796831" cy="977394"/>
          </a:xfrm>
          <a:custGeom>
            <a:avLst/>
            <a:gdLst/>
            <a:ahLst/>
            <a:cxnLst/>
            <a:rect r="r" b="b" t="t" l="l"/>
            <a:pathLst>
              <a:path h="977394" w="796831">
                <a:moveTo>
                  <a:pt x="0" y="0"/>
                </a:moveTo>
                <a:lnTo>
                  <a:pt x="796831" y="0"/>
                </a:lnTo>
                <a:lnTo>
                  <a:pt x="796831" y="977394"/>
                </a:lnTo>
                <a:lnTo>
                  <a:pt x="0" y="977394"/>
                </a:lnTo>
                <a:lnTo>
                  <a:pt x="0" y="0"/>
                </a:lnTo>
                <a:close/>
              </a:path>
            </a:pathLst>
          </a:custGeom>
          <a:blipFill>
            <a:blip r:embed="rId4"/>
            <a:stretch>
              <a:fillRect l="0" t="0" r="0" b="0"/>
            </a:stretch>
          </a:blipFill>
        </p:spPr>
      </p:sp>
      <p:sp>
        <p:nvSpPr>
          <p:cNvPr name="Freeform 28" id="28"/>
          <p:cNvSpPr/>
          <p:nvPr/>
        </p:nvSpPr>
        <p:spPr>
          <a:xfrm flipH="false" flipV="false" rot="0">
            <a:off x="10183626" y="4283934"/>
            <a:ext cx="1085592" cy="1085592"/>
          </a:xfrm>
          <a:custGeom>
            <a:avLst/>
            <a:gdLst/>
            <a:ahLst/>
            <a:cxnLst/>
            <a:rect r="r" b="b" t="t" l="l"/>
            <a:pathLst>
              <a:path h="1085592" w="1085592">
                <a:moveTo>
                  <a:pt x="0" y="0"/>
                </a:moveTo>
                <a:lnTo>
                  <a:pt x="1085592" y="0"/>
                </a:lnTo>
                <a:lnTo>
                  <a:pt x="1085592" y="1085592"/>
                </a:lnTo>
                <a:lnTo>
                  <a:pt x="0" y="1085592"/>
                </a:lnTo>
                <a:lnTo>
                  <a:pt x="0" y="0"/>
                </a:lnTo>
                <a:close/>
              </a:path>
            </a:pathLst>
          </a:custGeom>
          <a:blipFill>
            <a:blip r:embed="rId5"/>
            <a:stretch>
              <a:fillRect l="0" t="0" r="0" b="0"/>
            </a:stretch>
          </a:blipFill>
        </p:spPr>
      </p:sp>
      <p:sp>
        <p:nvSpPr>
          <p:cNvPr name="Freeform 29" id="29"/>
          <p:cNvSpPr/>
          <p:nvPr/>
        </p:nvSpPr>
        <p:spPr>
          <a:xfrm flipH="false" flipV="false" rot="0">
            <a:off x="13337464" y="4283934"/>
            <a:ext cx="894531" cy="1031493"/>
          </a:xfrm>
          <a:custGeom>
            <a:avLst/>
            <a:gdLst/>
            <a:ahLst/>
            <a:cxnLst/>
            <a:rect r="r" b="b" t="t" l="l"/>
            <a:pathLst>
              <a:path h="1031493" w="894531">
                <a:moveTo>
                  <a:pt x="0" y="0"/>
                </a:moveTo>
                <a:lnTo>
                  <a:pt x="894532" y="0"/>
                </a:lnTo>
                <a:lnTo>
                  <a:pt x="894532" y="1031493"/>
                </a:lnTo>
                <a:lnTo>
                  <a:pt x="0" y="1031493"/>
                </a:lnTo>
                <a:lnTo>
                  <a:pt x="0" y="0"/>
                </a:lnTo>
                <a:close/>
              </a:path>
            </a:pathLst>
          </a:custGeom>
          <a:blipFill>
            <a:blip r:embed="rId6"/>
            <a:stretch>
              <a:fillRect l="0" t="0" r="0" b="0"/>
            </a:stretch>
          </a:blipFill>
        </p:spPr>
      </p:sp>
      <p:sp>
        <p:nvSpPr>
          <p:cNvPr name="TextBox 30" id="30"/>
          <p:cNvSpPr txBox="true"/>
          <p:nvPr/>
        </p:nvSpPr>
        <p:spPr>
          <a:xfrm rot="0">
            <a:off x="3227529" y="6726616"/>
            <a:ext cx="2544735" cy="2310009"/>
          </a:xfrm>
          <a:prstGeom prst="rect">
            <a:avLst/>
          </a:prstGeom>
        </p:spPr>
        <p:txBody>
          <a:bodyPr anchor="t" rtlCol="false" tIns="0" lIns="0" bIns="0" rIns="0">
            <a:spAutoFit/>
          </a:bodyPr>
          <a:lstStyle/>
          <a:p>
            <a:pPr algn="just">
              <a:lnSpc>
                <a:spcPts val="2158"/>
              </a:lnSpc>
            </a:pPr>
            <a:r>
              <a:rPr lang="en-US" sz="1348">
                <a:solidFill>
                  <a:srgbClr val="000000"/>
                </a:solidFill>
                <a:latin typeface="Nunito Sans"/>
              </a:rPr>
              <a:t>·Several blockchain-based platforms have emerged, such as BitGive and Alice, that facilitate transparent donations. These platforms record all transactions on a blockchain, allowing donors to trace their funds and see how they are used by charities.</a:t>
            </a:r>
          </a:p>
          <a:p>
            <a:pPr algn="ctr">
              <a:lnSpc>
                <a:spcPts val="1198"/>
              </a:lnSpc>
            </a:pPr>
            <a:r>
              <a:rPr lang="en-US" sz="748">
                <a:solidFill>
                  <a:srgbClr val="000000"/>
                </a:solidFill>
                <a:latin typeface="Nunito Sans"/>
              </a:rPr>
              <a:t>,</a:t>
            </a:r>
          </a:p>
        </p:txBody>
      </p:sp>
      <p:sp>
        <p:nvSpPr>
          <p:cNvPr name="TextBox 31" id="31"/>
          <p:cNvSpPr txBox="true"/>
          <p:nvPr/>
        </p:nvSpPr>
        <p:spPr>
          <a:xfrm rot="0">
            <a:off x="6345414" y="6162917"/>
            <a:ext cx="2537183" cy="479425"/>
          </a:xfrm>
          <a:prstGeom prst="rect">
            <a:avLst/>
          </a:prstGeom>
        </p:spPr>
        <p:txBody>
          <a:bodyPr anchor="t" rtlCol="false" tIns="0" lIns="0" bIns="0" rIns="0">
            <a:spAutoFit/>
          </a:bodyPr>
          <a:lstStyle/>
          <a:p>
            <a:pPr>
              <a:lnSpc>
                <a:spcPts val="1924"/>
              </a:lnSpc>
            </a:pPr>
            <a:r>
              <a:rPr lang="en-US" sz="1749">
                <a:solidFill>
                  <a:srgbClr val="203965"/>
                </a:solidFill>
                <a:latin typeface="Nunito Sans Bold"/>
              </a:rPr>
              <a:t>Identity Verification and Trust Building</a:t>
            </a:r>
          </a:p>
        </p:txBody>
      </p:sp>
      <p:sp>
        <p:nvSpPr>
          <p:cNvPr name="TextBox 32" id="32"/>
          <p:cNvSpPr txBox="true"/>
          <p:nvPr/>
        </p:nvSpPr>
        <p:spPr>
          <a:xfrm rot="0">
            <a:off x="6058839" y="6704377"/>
            <a:ext cx="2798586" cy="2460610"/>
          </a:xfrm>
          <a:prstGeom prst="rect">
            <a:avLst/>
          </a:prstGeom>
        </p:spPr>
        <p:txBody>
          <a:bodyPr anchor="t" rtlCol="false" tIns="0" lIns="0" bIns="0" rIns="0">
            <a:spAutoFit/>
          </a:bodyPr>
          <a:lstStyle/>
          <a:p>
            <a:pPr algn="just">
              <a:lnSpc>
                <a:spcPts val="2080"/>
              </a:lnSpc>
            </a:pPr>
            <a:r>
              <a:rPr lang="en-US" sz="1300">
                <a:solidFill>
                  <a:srgbClr val="000000"/>
                </a:solidFill>
                <a:latin typeface="Nunito Sans"/>
              </a:rPr>
              <a:t>·Blockchain can be used to verify the identities of charitable organizations and their beneficiaries. This helps donors ensure that their contributions are reaching legitimate causes and recipients. The World Food Programme (WFP) has piloted a blockchain-based system to provide food assistance to Syrian refugees.</a:t>
            </a:r>
          </a:p>
          <a:p>
            <a:pPr algn="ctr">
              <a:lnSpc>
                <a:spcPts val="792"/>
              </a:lnSpc>
            </a:pPr>
          </a:p>
        </p:txBody>
      </p:sp>
      <p:sp>
        <p:nvSpPr>
          <p:cNvPr name="TextBox 33" id="33"/>
          <p:cNvSpPr txBox="true"/>
          <p:nvPr/>
        </p:nvSpPr>
        <p:spPr>
          <a:xfrm rot="0">
            <a:off x="9475434" y="6114540"/>
            <a:ext cx="2213301" cy="483797"/>
          </a:xfrm>
          <a:prstGeom prst="rect">
            <a:avLst/>
          </a:prstGeom>
        </p:spPr>
        <p:txBody>
          <a:bodyPr anchor="t" rtlCol="false" tIns="0" lIns="0" bIns="0" rIns="0">
            <a:spAutoFit/>
          </a:bodyPr>
          <a:lstStyle/>
          <a:p>
            <a:pPr>
              <a:lnSpc>
                <a:spcPts val="1921"/>
              </a:lnSpc>
            </a:pPr>
            <a:r>
              <a:rPr lang="en-US" sz="1746">
                <a:solidFill>
                  <a:srgbClr val="203965"/>
                </a:solidFill>
                <a:latin typeface="Nunito Sans Bold"/>
              </a:rPr>
              <a:t>Supply Chain and Aid Distribution</a:t>
            </a:r>
          </a:p>
        </p:txBody>
      </p:sp>
      <p:sp>
        <p:nvSpPr>
          <p:cNvPr name="TextBox 34" id="34"/>
          <p:cNvSpPr txBox="true"/>
          <p:nvPr/>
        </p:nvSpPr>
        <p:spPr>
          <a:xfrm rot="0">
            <a:off x="9277313" y="6694852"/>
            <a:ext cx="2793364" cy="2373537"/>
          </a:xfrm>
          <a:prstGeom prst="rect">
            <a:avLst/>
          </a:prstGeom>
        </p:spPr>
        <p:txBody>
          <a:bodyPr anchor="t" rtlCol="false" tIns="0" lIns="0" bIns="0" rIns="0">
            <a:spAutoFit/>
          </a:bodyPr>
          <a:lstStyle/>
          <a:p>
            <a:pPr algn="just">
              <a:lnSpc>
                <a:spcPts val="2185"/>
              </a:lnSpc>
            </a:pPr>
            <a:r>
              <a:rPr lang="en-US" sz="1365">
                <a:solidFill>
                  <a:srgbClr val="000000"/>
                </a:solidFill>
                <a:latin typeface="Nunito Sans"/>
              </a:rPr>
              <a:t>·Blockchain can be employed to track the distribution of aid supplies. For instance, the United Nations uses blockchain to trace the delivery of food and medical supplies to refugee camps, reducing the risk of fraud and ensuring that aid reaches those in need.</a:t>
            </a:r>
          </a:p>
          <a:p>
            <a:pPr algn="ctr">
              <a:lnSpc>
                <a:spcPts val="1385"/>
              </a:lnSpc>
            </a:pPr>
          </a:p>
        </p:txBody>
      </p:sp>
      <p:sp>
        <p:nvSpPr>
          <p:cNvPr name="TextBox 35" id="35"/>
          <p:cNvSpPr txBox="true"/>
          <p:nvPr/>
        </p:nvSpPr>
        <p:spPr>
          <a:xfrm rot="0">
            <a:off x="12509644" y="6162917"/>
            <a:ext cx="2443054" cy="479585"/>
          </a:xfrm>
          <a:prstGeom prst="rect">
            <a:avLst/>
          </a:prstGeom>
        </p:spPr>
        <p:txBody>
          <a:bodyPr anchor="t" rtlCol="false" tIns="0" lIns="0" bIns="0" rIns="0">
            <a:spAutoFit/>
          </a:bodyPr>
          <a:lstStyle/>
          <a:p>
            <a:pPr>
              <a:lnSpc>
                <a:spcPts val="1938"/>
              </a:lnSpc>
            </a:pPr>
            <a:r>
              <a:rPr lang="en-US" sz="1762">
                <a:solidFill>
                  <a:srgbClr val="203965"/>
                </a:solidFill>
                <a:latin typeface="Nunito Sans Bold"/>
              </a:rPr>
              <a:t>Transparent Fundraising Campaigns</a:t>
            </a:r>
          </a:p>
        </p:txBody>
      </p:sp>
      <p:sp>
        <p:nvSpPr>
          <p:cNvPr name="TextBox 36" id="36"/>
          <p:cNvSpPr txBox="true"/>
          <p:nvPr/>
        </p:nvSpPr>
        <p:spPr>
          <a:xfrm rot="0">
            <a:off x="12203989" y="6774876"/>
            <a:ext cx="3787790" cy="1886284"/>
          </a:xfrm>
          <a:prstGeom prst="rect">
            <a:avLst/>
          </a:prstGeom>
        </p:spPr>
        <p:txBody>
          <a:bodyPr anchor="t" rtlCol="false" tIns="0" lIns="0" bIns="0" rIns="0">
            <a:spAutoFit/>
          </a:bodyPr>
          <a:lstStyle/>
          <a:p>
            <a:pPr algn="just">
              <a:lnSpc>
                <a:spcPts val="2240"/>
              </a:lnSpc>
            </a:pPr>
            <a:r>
              <a:rPr lang="en-US" sz="1400">
                <a:solidFill>
                  <a:srgbClr val="000000"/>
                </a:solidFill>
                <a:latin typeface="Nunito Sans"/>
              </a:rPr>
              <a:t>·Charities can use blockchain to run transparent fundraising campaigns. Donors can see how much money has been raised in real-time and how it is being utilized. The Tap Project, for instance, uses blockchain to track donations for clean water projects.</a:t>
            </a:r>
          </a:p>
          <a:p>
            <a:pPr algn="ctr">
              <a:lnSpc>
                <a:spcPts val="1938"/>
              </a:lnSpc>
            </a:pPr>
          </a:p>
        </p:txBody>
      </p:sp>
      <p:sp>
        <p:nvSpPr>
          <p:cNvPr name="TextBox 37" id="37"/>
          <p:cNvSpPr txBox="true"/>
          <p:nvPr/>
        </p:nvSpPr>
        <p:spPr>
          <a:xfrm rot="0">
            <a:off x="268756" y="1076325"/>
            <a:ext cx="8359990" cy="742192"/>
          </a:xfrm>
          <a:prstGeom prst="rect">
            <a:avLst/>
          </a:prstGeom>
        </p:spPr>
        <p:txBody>
          <a:bodyPr anchor="t" rtlCol="false" tIns="0" lIns="0" bIns="0" rIns="0">
            <a:spAutoFit/>
          </a:bodyPr>
          <a:lstStyle/>
          <a:p>
            <a:pPr algn="r">
              <a:lnSpc>
                <a:spcPts val="5760"/>
              </a:lnSpc>
            </a:pPr>
            <a:r>
              <a:rPr lang="en-US" sz="5237">
                <a:solidFill>
                  <a:srgbClr val="FEBF0E"/>
                </a:solidFill>
                <a:latin typeface="Nunito Sans Bold"/>
              </a:rPr>
              <a:t>REAL LIFE APPLICATIONS</a:t>
            </a:r>
          </a:p>
        </p:txBody>
      </p:sp>
      <p:sp>
        <p:nvSpPr>
          <p:cNvPr name="TextBox 38" id="38"/>
          <p:cNvSpPr txBox="true"/>
          <p:nvPr/>
        </p:nvSpPr>
        <p:spPr>
          <a:xfrm rot="0">
            <a:off x="3441720" y="6112130"/>
            <a:ext cx="2116352" cy="479425"/>
          </a:xfrm>
          <a:prstGeom prst="rect">
            <a:avLst/>
          </a:prstGeom>
        </p:spPr>
        <p:txBody>
          <a:bodyPr anchor="t" rtlCol="false" tIns="0" lIns="0" bIns="0" rIns="0">
            <a:spAutoFit/>
          </a:bodyPr>
          <a:lstStyle/>
          <a:p>
            <a:pPr algn="ctr">
              <a:lnSpc>
                <a:spcPts val="1925"/>
              </a:lnSpc>
              <a:spcBef>
                <a:spcPct val="0"/>
              </a:spcBef>
            </a:pPr>
            <a:r>
              <a:rPr lang="en-US" sz="1750">
                <a:solidFill>
                  <a:srgbClr val="000000"/>
                </a:solidFill>
                <a:latin typeface="Nunito Sans Bold"/>
              </a:rPr>
              <a:t>Blockchain-Based Donation Platforms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F1F2"/>
        </a:solidFill>
      </p:bgPr>
    </p:bg>
    <p:spTree>
      <p:nvGrpSpPr>
        <p:cNvPr id="1" name=""/>
        <p:cNvGrpSpPr/>
        <p:nvPr/>
      </p:nvGrpSpPr>
      <p:grpSpPr>
        <a:xfrm>
          <a:off x="0" y="0"/>
          <a:ext cx="0" cy="0"/>
          <a:chOff x="0" y="0"/>
          <a:chExt cx="0" cy="0"/>
        </a:xfrm>
      </p:grpSpPr>
      <p:grpSp>
        <p:nvGrpSpPr>
          <p:cNvPr name="Group 2" id="2"/>
          <p:cNvGrpSpPr/>
          <p:nvPr/>
        </p:nvGrpSpPr>
        <p:grpSpPr>
          <a:xfrm rot="0">
            <a:off x="3314700" y="3098355"/>
            <a:ext cx="4090289" cy="4090289"/>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BF0E"/>
            </a:solidFill>
          </p:spPr>
        </p:sp>
      </p:grpSp>
      <p:grpSp>
        <p:nvGrpSpPr>
          <p:cNvPr name="Group 4" id="4"/>
          <p:cNvGrpSpPr/>
          <p:nvPr/>
        </p:nvGrpSpPr>
        <p:grpSpPr>
          <a:xfrm rot="0">
            <a:off x="10883011" y="3098355"/>
            <a:ext cx="4090289" cy="4090289"/>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BF0E"/>
            </a:solidFill>
          </p:spPr>
        </p:sp>
      </p:grpSp>
      <p:grpSp>
        <p:nvGrpSpPr>
          <p:cNvPr name="Group 6" id="6"/>
          <p:cNvGrpSpPr/>
          <p:nvPr/>
        </p:nvGrpSpPr>
        <p:grpSpPr>
          <a:xfrm rot="0">
            <a:off x="7098855" y="3098355"/>
            <a:ext cx="4090289" cy="4090289"/>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03965"/>
            </a:solidFill>
          </p:spPr>
        </p:sp>
      </p:grpSp>
      <p:sp>
        <p:nvSpPr>
          <p:cNvPr name="Freeform 8" id="8"/>
          <p:cNvSpPr/>
          <p:nvPr/>
        </p:nvSpPr>
        <p:spPr>
          <a:xfrm flipH="false" flipV="false" rot="0">
            <a:off x="3314700" y="8339435"/>
            <a:ext cx="924727" cy="702793"/>
          </a:xfrm>
          <a:custGeom>
            <a:avLst/>
            <a:gdLst/>
            <a:ahLst/>
            <a:cxnLst/>
            <a:rect r="r" b="b" t="t" l="l"/>
            <a:pathLst>
              <a:path h="702793" w="924727">
                <a:moveTo>
                  <a:pt x="0" y="0"/>
                </a:moveTo>
                <a:lnTo>
                  <a:pt x="924727" y="0"/>
                </a:lnTo>
                <a:lnTo>
                  <a:pt x="924727" y="702793"/>
                </a:lnTo>
                <a:lnTo>
                  <a:pt x="0" y="7027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3993624" y="4391622"/>
            <a:ext cx="2775863" cy="2555240"/>
          </a:xfrm>
          <a:prstGeom prst="rect">
            <a:avLst/>
          </a:prstGeom>
        </p:spPr>
        <p:txBody>
          <a:bodyPr anchor="t" rtlCol="false" tIns="0" lIns="0" bIns="0" rIns="0">
            <a:spAutoFit/>
          </a:bodyPr>
          <a:lstStyle/>
          <a:p>
            <a:pPr algn="just">
              <a:lnSpc>
                <a:spcPts val="2319"/>
              </a:lnSpc>
            </a:pPr>
            <a:r>
              <a:rPr lang="en-US" sz="1449">
                <a:solidFill>
                  <a:srgbClr val="000000"/>
                </a:solidFill>
                <a:latin typeface="Nunito Sans"/>
              </a:rPr>
              <a:t>Blockchain technology can be complex to implement and maintain. Charitable organizations may lack the technical expertise and resources needed for blockchain integration, leading to barriers to adoption.</a:t>
            </a:r>
          </a:p>
          <a:p>
            <a:pPr algn="just">
              <a:lnSpc>
                <a:spcPts val="2319"/>
              </a:lnSpc>
            </a:pPr>
          </a:p>
        </p:txBody>
      </p:sp>
      <p:sp>
        <p:nvSpPr>
          <p:cNvPr name="TextBox 10" id="10"/>
          <p:cNvSpPr txBox="true"/>
          <p:nvPr/>
        </p:nvSpPr>
        <p:spPr>
          <a:xfrm rot="0">
            <a:off x="4361308" y="359765"/>
            <a:ext cx="9836945" cy="1386916"/>
          </a:xfrm>
          <a:prstGeom prst="rect">
            <a:avLst/>
          </a:prstGeom>
        </p:spPr>
        <p:txBody>
          <a:bodyPr anchor="t" rtlCol="false" tIns="0" lIns="0" bIns="0" rIns="0">
            <a:spAutoFit/>
          </a:bodyPr>
          <a:lstStyle/>
          <a:p>
            <a:pPr algn="ctr">
              <a:lnSpc>
                <a:spcPts val="5451"/>
              </a:lnSpc>
            </a:pPr>
            <a:r>
              <a:rPr lang="en-US" sz="4956">
                <a:solidFill>
                  <a:srgbClr val="FEBF0E"/>
                </a:solidFill>
                <a:latin typeface="Nunito Sans Bold"/>
              </a:rPr>
              <a:t>CHALLENGES OF BLOCKCHAIN TECHNOLOGY</a:t>
            </a:r>
          </a:p>
        </p:txBody>
      </p:sp>
      <p:sp>
        <p:nvSpPr>
          <p:cNvPr name="TextBox 11" id="11"/>
          <p:cNvSpPr txBox="true"/>
          <p:nvPr/>
        </p:nvSpPr>
        <p:spPr>
          <a:xfrm rot="0">
            <a:off x="8078754" y="3420886"/>
            <a:ext cx="2130491" cy="718349"/>
          </a:xfrm>
          <a:prstGeom prst="rect">
            <a:avLst/>
          </a:prstGeom>
        </p:spPr>
        <p:txBody>
          <a:bodyPr anchor="t" rtlCol="false" tIns="0" lIns="0" bIns="0" rIns="0">
            <a:spAutoFit/>
          </a:bodyPr>
          <a:lstStyle/>
          <a:p>
            <a:pPr algn="ctr">
              <a:lnSpc>
                <a:spcPts val="2819"/>
              </a:lnSpc>
            </a:pPr>
            <a:r>
              <a:rPr lang="en-US" sz="2562">
                <a:solidFill>
                  <a:srgbClr val="FFFFFF"/>
                </a:solidFill>
                <a:latin typeface="Nunito Sans Bold"/>
              </a:rPr>
              <a:t>2. Scalability Issues</a:t>
            </a:r>
          </a:p>
        </p:txBody>
      </p:sp>
      <p:sp>
        <p:nvSpPr>
          <p:cNvPr name="TextBox 12" id="12"/>
          <p:cNvSpPr txBox="true"/>
          <p:nvPr/>
        </p:nvSpPr>
        <p:spPr>
          <a:xfrm rot="0">
            <a:off x="7507094" y="4151930"/>
            <a:ext cx="3273812" cy="2416124"/>
          </a:xfrm>
          <a:prstGeom prst="rect">
            <a:avLst/>
          </a:prstGeom>
        </p:spPr>
        <p:txBody>
          <a:bodyPr anchor="t" rtlCol="false" tIns="0" lIns="0" bIns="0" rIns="0">
            <a:spAutoFit/>
          </a:bodyPr>
          <a:lstStyle/>
          <a:p>
            <a:pPr algn="just">
              <a:lnSpc>
                <a:spcPts val="2208"/>
              </a:lnSpc>
            </a:pPr>
            <a:r>
              <a:rPr lang="en-US" sz="1380">
                <a:solidFill>
                  <a:srgbClr val="FFFFFF"/>
                </a:solidFill>
                <a:latin typeface="Nunito Sans"/>
              </a:rPr>
              <a:t>Blockchain networks like Bitcoin and Ethereum have faced scalability issues, leading to slow transaction processing times and high fees during peak periods. This can hinder the efficiency of donation processing, especially during emergencies when rapid response is critical.</a:t>
            </a:r>
          </a:p>
          <a:p>
            <a:pPr algn="ctr">
              <a:lnSpc>
                <a:spcPts val="1595"/>
              </a:lnSpc>
            </a:pPr>
          </a:p>
        </p:txBody>
      </p:sp>
      <p:sp>
        <p:nvSpPr>
          <p:cNvPr name="TextBox 13" id="13"/>
          <p:cNvSpPr txBox="true"/>
          <p:nvPr/>
        </p:nvSpPr>
        <p:spPr>
          <a:xfrm rot="0">
            <a:off x="11865420" y="3529451"/>
            <a:ext cx="2141691" cy="668905"/>
          </a:xfrm>
          <a:prstGeom prst="rect">
            <a:avLst/>
          </a:prstGeom>
        </p:spPr>
        <p:txBody>
          <a:bodyPr anchor="t" rtlCol="false" tIns="0" lIns="0" bIns="0" rIns="0">
            <a:spAutoFit/>
          </a:bodyPr>
          <a:lstStyle/>
          <a:p>
            <a:pPr algn="ctr">
              <a:lnSpc>
                <a:spcPts val="2661"/>
              </a:lnSpc>
            </a:pPr>
            <a:r>
              <a:rPr lang="en-US" sz="2419">
                <a:solidFill>
                  <a:srgbClr val="000000"/>
                </a:solidFill>
                <a:latin typeface="Nunito Sans Bold"/>
              </a:rPr>
              <a:t>3. Fraud and Security Risks</a:t>
            </a:r>
          </a:p>
        </p:txBody>
      </p:sp>
      <p:sp>
        <p:nvSpPr>
          <p:cNvPr name="TextBox 14" id="14"/>
          <p:cNvSpPr txBox="true"/>
          <p:nvPr/>
        </p:nvSpPr>
        <p:spPr>
          <a:xfrm rot="0">
            <a:off x="11189145" y="4401147"/>
            <a:ext cx="3631790" cy="1693946"/>
          </a:xfrm>
          <a:prstGeom prst="rect">
            <a:avLst/>
          </a:prstGeom>
        </p:spPr>
        <p:txBody>
          <a:bodyPr anchor="t" rtlCol="false" tIns="0" lIns="0" bIns="0" rIns="0">
            <a:spAutoFit/>
          </a:bodyPr>
          <a:lstStyle/>
          <a:p>
            <a:pPr algn="just">
              <a:lnSpc>
                <a:spcPts val="2387"/>
              </a:lnSpc>
            </a:pPr>
            <a:r>
              <a:rPr lang="en-US" sz="1492">
                <a:solidFill>
                  <a:srgbClr val="000000"/>
                </a:solidFill>
                <a:latin typeface="Nunito Sans"/>
              </a:rPr>
              <a:t>While blockchain is secure, it is not entirely immune to fraud. Hackers can exploit vulnerabilities in smart contracts or compromise private keys, leading to the loss of donated funds.</a:t>
            </a:r>
          </a:p>
          <a:p>
            <a:pPr algn="ctr">
              <a:lnSpc>
                <a:spcPts val="1907"/>
              </a:lnSpc>
            </a:pPr>
          </a:p>
        </p:txBody>
      </p:sp>
      <p:sp>
        <p:nvSpPr>
          <p:cNvPr name="TextBox 15" id="15"/>
          <p:cNvSpPr txBox="true"/>
          <p:nvPr/>
        </p:nvSpPr>
        <p:spPr>
          <a:xfrm rot="0">
            <a:off x="4833629" y="8282285"/>
            <a:ext cx="10139671" cy="1414145"/>
          </a:xfrm>
          <a:prstGeom prst="rect">
            <a:avLst/>
          </a:prstGeom>
        </p:spPr>
        <p:txBody>
          <a:bodyPr anchor="t" rtlCol="false" tIns="0" lIns="0" bIns="0" rIns="0">
            <a:spAutoFit/>
          </a:bodyPr>
          <a:lstStyle/>
          <a:p>
            <a:pPr>
              <a:lnSpc>
                <a:spcPts val="2859"/>
              </a:lnSpc>
            </a:pPr>
            <a:r>
              <a:rPr lang="en-US" sz="1787">
                <a:solidFill>
                  <a:srgbClr val="000000"/>
                </a:solidFill>
                <a:latin typeface="Nunito Sans"/>
              </a:rPr>
              <a:t>Different blockchain networks may not easily communicate or share data. This can lead to fragmentation and hinder the seamless flow of donations and information across different platforms.</a:t>
            </a:r>
          </a:p>
          <a:p>
            <a:pPr>
              <a:lnSpc>
                <a:spcPts val="2859"/>
              </a:lnSpc>
            </a:pPr>
          </a:p>
          <a:p>
            <a:pPr>
              <a:lnSpc>
                <a:spcPts val="2859"/>
              </a:lnSpc>
            </a:pPr>
          </a:p>
        </p:txBody>
      </p:sp>
      <p:sp>
        <p:nvSpPr>
          <p:cNvPr name="TextBox 16" id="16"/>
          <p:cNvSpPr txBox="true"/>
          <p:nvPr/>
        </p:nvSpPr>
        <p:spPr>
          <a:xfrm rot="0">
            <a:off x="4109506" y="3430411"/>
            <a:ext cx="2289008" cy="788194"/>
          </a:xfrm>
          <a:prstGeom prst="rect">
            <a:avLst/>
          </a:prstGeom>
        </p:spPr>
        <p:txBody>
          <a:bodyPr anchor="t" rtlCol="false" tIns="0" lIns="0" bIns="0" rIns="0">
            <a:spAutoFit/>
          </a:bodyPr>
          <a:lstStyle/>
          <a:p>
            <a:pPr algn="ctr">
              <a:lnSpc>
                <a:spcPts val="3093"/>
              </a:lnSpc>
              <a:spcBef>
                <a:spcPct val="0"/>
              </a:spcBef>
            </a:pPr>
            <a:r>
              <a:rPr lang="en-US" sz="2812">
                <a:solidFill>
                  <a:srgbClr val="000000"/>
                </a:solidFill>
                <a:latin typeface="Nunito Sans Bold"/>
              </a:rPr>
              <a:t>1. Technical Complexity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F1F2"/>
        </a:solidFill>
      </p:bgPr>
    </p:bg>
    <p:spTree>
      <p:nvGrpSpPr>
        <p:cNvPr id="1" name=""/>
        <p:cNvGrpSpPr/>
        <p:nvPr/>
      </p:nvGrpSpPr>
      <p:grpSpPr>
        <a:xfrm>
          <a:off x="0" y="0"/>
          <a:ext cx="0" cy="0"/>
          <a:chOff x="0" y="0"/>
          <a:chExt cx="0" cy="0"/>
        </a:xfrm>
      </p:grpSpPr>
      <p:grpSp>
        <p:nvGrpSpPr>
          <p:cNvPr name="Group 2" id="2"/>
          <p:cNvGrpSpPr/>
          <p:nvPr/>
        </p:nvGrpSpPr>
        <p:grpSpPr>
          <a:xfrm rot="0">
            <a:off x="26722" y="0"/>
            <a:ext cx="18261278" cy="3610517"/>
            <a:chOff x="0" y="0"/>
            <a:chExt cx="6661764" cy="1317126"/>
          </a:xfrm>
        </p:grpSpPr>
        <p:sp>
          <p:nvSpPr>
            <p:cNvPr name="Freeform 3" id="3"/>
            <p:cNvSpPr/>
            <p:nvPr/>
          </p:nvSpPr>
          <p:spPr>
            <a:xfrm flipH="false" flipV="false" rot="0">
              <a:off x="0" y="0"/>
              <a:ext cx="6661764" cy="1317126"/>
            </a:xfrm>
            <a:custGeom>
              <a:avLst/>
              <a:gdLst/>
              <a:ahLst/>
              <a:cxnLst/>
              <a:rect r="r" b="b" t="t" l="l"/>
              <a:pathLst>
                <a:path h="1317126" w="6661764">
                  <a:moveTo>
                    <a:pt x="0" y="0"/>
                  </a:moveTo>
                  <a:lnTo>
                    <a:pt x="6661764" y="0"/>
                  </a:lnTo>
                  <a:lnTo>
                    <a:pt x="6661764" y="1317126"/>
                  </a:lnTo>
                  <a:lnTo>
                    <a:pt x="0" y="1317126"/>
                  </a:lnTo>
                  <a:close/>
                </a:path>
              </a:pathLst>
            </a:custGeom>
            <a:solidFill>
              <a:srgbClr val="203965"/>
            </a:solidFill>
          </p:spPr>
        </p:sp>
      </p:grpSp>
      <p:sp>
        <p:nvSpPr>
          <p:cNvPr name="Freeform 4" id="4"/>
          <p:cNvSpPr/>
          <p:nvPr/>
        </p:nvSpPr>
        <p:spPr>
          <a:xfrm flipH="false" flipV="false" rot="0">
            <a:off x="0" y="0"/>
            <a:ext cx="18288000" cy="3610517"/>
          </a:xfrm>
          <a:custGeom>
            <a:avLst/>
            <a:gdLst/>
            <a:ahLst/>
            <a:cxnLst/>
            <a:rect r="r" b="b" t="t" l="l"/>
            <a:pathLst>
              <a:path h="3610517" w="18288000">
                <a:moveTo>
                  <a:pt x="0" y="0"/>
                </a:moveTo>
                <a:lnTo>
                  <a:pt x="18288000" y="0"/>
                </a:lnTo>
                <a:lnTo>
                  <a:pt x="18288000" y="3610517"/>
                </a:lnTo>
                <a:lnTo>
                  <a:pt x="0" y="3610517"/>
                </a:lnTo>
                <a:lnTo>
                  <a:pt x="0" y="0"/>
                </a:lnTo>
                <a:close/>
              </a:path>
            </a:pathLst>
          </a:custGeom>
          <a:blipFill>
            <a:blip r:embed="rId2">
              <a:alphaModFix amt="9999"/>
            </a:blip>
            <a:stretch>
              <a:fillRect l="0" t="-196077" r="0" b="-42024"/>
            </a:stretch>
          </a:blipFill>
        </p:spPr>
      </p:sp>
      <p:sp>
        <p:nvSpPr>
          <p:cNvPr name="AutoShape 5" id="5"/>
          <p:cNvSpPr/>
          <p:nvPr/>
        </p:nvSpPr>
        <p:spPr>
          <a:xfrm>
            <a:off x="1028700" y="4513393"/>
            <a:ext cx="1254210" cy="0"/>
          </a:xfrm>
          <a:prstGeom prst="line">
            <a:avLst/>
          </a:prstGeom>
          <a:ln cap="flat" w="38100">
            <a:solidFill>
              <a:srgbClr val="FEBF0E"/>
            </a:solidFill>
            <a:prstDash val="solid"/>
            <a:headEnd type="none" len="sm" w="sm"/>
            <a:tailEnd type="none" len="sm" w="sm"/>
          </a:ln>
        </p:spPr>
      </p:sp>
      <p:sp>
        <p:nvSpPr>
          <p:cNvPr name="AutoShape 6" id="6"/>
          <p:cNvSpPr/>
          <p:nvPr/>
        </p:nvSpPr>
        <p:spPr>
          <a:xfrm>
            <a:off x="1028700" y="9799322"/>
            <a:ext cx="1254210" cy="0"/>
          </a:xfrm>
          <a:prstGeom prst="line">
            <a:avLst/>
          </a:prstGeom>
          <a:ln cap="flat" w="38100">
            <a:solidFill>
              <a:srgbClr val="FEBF0E"/>
            </a:solidFill>
            <a:prstDash val="solid"/>
            <a:headEnd type="none" len="sm" w="sm"/>
            <a:tailEnd type="none" len="sm" w="sm"/>
          </a:ln>
        </p:spPr>
      </p:sp>
      <p:sp>
        <p:nvSpPr>
          <p:cNvPr name="TextBox 7" id="7"/>
          <p:cNvSpPr txBox="true"/>
          <p:nvPr/>
        </p:nvSpPr>
        <p:spPr>
          <a:xfrm rot="0">
            <a:off x="1028700" y="4619094"/>
            <a:ext cx="16833803" cy="5667906"/>
          </a:xfrm>
          <a:prstGeom prst="rect">
            <a:avLst/>
          </a:prstGeom>
        </p:spPr>
        <p:txBody>
          <a:bodyPr anchor="t" rtlCol="false" tIns="0" lIns="0" bIns="0" rIns="0">
            <a:spAutoFit/>
          </a:bodyPr>
          <a:lstStyle/>
          <a:p>
            <a:pPr algn="just">
              <a:lnSpc>
                <a:spcPts val="3843"/>
              </a:lnSpc>
            </a:pPr>
            <a:r>
              <a:rPr lang="en-US" sz="2402">
                <a:solidFill>
                  <a:srgbClr val="000000"/>
                </a:solidFill>
                <a:latin typeface="Nunito Sans"/>
              </a:rPr>
              <a:t>Future work in the application of blockchain for transparency and traceability in charitable donations should focus on addressing key challenges and maximizing the technology's potential. This includes developing user-friendly interfaces and educational materials to ensure broader adoption among donors and charitable organizations, particularly those with limited technical expertise. Additionally, efforts should be made to establish global standards and regulatory frameworks for blockchain-based donations to ensure compliance and protect donor rights across jurisdictions. Exploring energy-efficient blockchain solutions to mitigate environmental concerns, as well as building interoperability between different blockchain networks, can enhance the scalability and efficiency of charitable donation systems. Moreover, ongoing research and development should prioritize privacy-enhancing features to protect sensitive donor information while maintaining transparency. Collaboration between the blockchain community, nonprofit organizations, and governments will be essential in shaping the future of charitable donations, making them more transparent, accountable, and accessible to all.</a:t>
            </a:r>
          </a:p>
          <a:p>
            <a:pPr algn="just">
              <a:lnSpc>
                <a:spcPts val="3843"/>
              </a:lnSpc>
            </a:pPr>
          </a:p>
          <a:p>
            <a:pPr>
              <a:lnSpc>
                <a:spcPts val="2723"/>
              </a:lnSpc>
            </a:pPr>
          </a:p>
        </p:txBody>
      </p:sp>
      <p:sp>
        <p:nvSpPr>
          <p:cNvPr name="TextBox 8" id="8"/>
          <p:cNvSpPr txBox="true"/>
          <p:nvPr/>
        </p:nvSpPr>
        <p:spPr>
          <a:xfrm rot="0">
            <a:off x="1028700" y="1799630"/>
            <a:ext cx="5830085" cy="742787"/>
          </a:xfrm>
          <a:prstGeom prst="rect">
            <a:avLst/>
          </a:prstGeom>
        </p:spPr>
        <p:txBody>
          <a:bodyPr anchor="t" rtlCol="false" tIns="0" lIns="0" bIns="0" rIns="0">
            <a:spAutoFit/>
          </a:bodyPr>
          <a:lstStyle/>
          <a:p>
            <a:pPr>
              <a:lnSpc>
                <a:spcPts val="5760"/>
              </a:lnSpc>
            </a:pPr>
            <a:r>
              <a:rPr lang="en-US" sz="5237">
                <a:solidFill>
                  <a:srgbClr val="FEBF0E"/>
                </a:solidFill>
                <a:latin typeface="Nunito Sans Bold"/>
              </a:rPr>
              <a:t>FUTURE WORK</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DAFwTHGe9oU</dc:identifier>
  <dcterms:modified xsi:type="dcterms:W3CDTF">2011-08-01T06:04:30Z</dcterms:modified>
  <cp:revision>1</cp:revision>
  <dc:title>Blue Yellow Good Idea Presentation (16:9)</dc:title>
</cp:coreProperties>
</file>